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58" r:id="rId3"/>
    <p:sldId id="296" r:id="rId4"/>
    <p:sldId id="301" r:id="rId5"/>
    <p:sldId id="303" r:id="rId6"/>
    <p:sldId id="295" r:id="rId7"/>
    <p:sldId id="289" r:id="rId8"/>
    <p:sldId id="300" r:id="rId9"/>
    <p:sldId id="318" r:id="rId10"/>
    <p:sldId id="277" r:id="rId11"/>
    <p:sldId id="304" r:id="rId12"/>
    <p:sldId id="262" r:id="rId13"/>
    <p:sldId id="298" r:id="rId14"/>
    <p:sldId id="314" r:id="rId15"/>
    <p:sldId id="31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13613-6442-460F-9363-6272E571649D}" v="1" dt="2026-10-14T07:33:18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/>
    <p:restoredTop sz="94658"/>
  </p:normalViewPr>
  <p:slideViewPr>
    <p:cSldViewPr snapToGrid="0">
      <p:cViewPr varScale="1">
        <p:scale>
          <a:sx n="70" d="100"/>
          <a:sy n="70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aPdfxat2ps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Svr6wLp3Bg?start=117&amp;feature=oembe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create.kahoot.it/details/teatterietiketti-tampereen-teatteri/dac08713-86c0-4372-9344-9ab03ebc7179?drawer=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79A8C1-E077-E363-AA53-302880CFA3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0" y="363322"/>
            <a:ext cx="2716886" cy="220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2ACCA8-7FA1-E37E-C4FF-0D35B8DD8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188" y="2654753"/>
            <a:ext cx="2549021" cy="10885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ETKOT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154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2972" y="394139"/>
            <a:ext cx="5334197" cy="997042"/>
          </a:xfrm>
        </p:spPr>
        <p:txBody>
          <a:bodyPr anchor="ctr">
            <a:normAutofit/>
          </a:bodyPr>
          <a:lstStyle/>
          <a:p>
            <a:r>
              <a:rPr lang="fi-FI" sz="3600" b="1">
                <a:solidFill>
                  <a:schemeClr val="accent2">
                    <a:lumMod val="76000"/>
                  </a:schemeClr>
                </a:solidFill>
              </a:rPr>
              <a:t>Pohditaan aluksi!</a:t>
            </a:r>
            <a:endParaRPr lang="en-US" sz="3600" b="1">
              <a:solidFill>
                <a:schemeClr val="accent2">
                  <a:lumMod val="76000"/>
                </a:schemeClr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6375" y="1394186"/>
            <a:ext cx="5977487" cy="507090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dirty="0"/>
              <a:t>Mikä ihmeen kreivi?</a:t>
            </a:r>
            <a:endParaRPr lang="en-US" dirty="0"/>
          </a:p>
          <a:p>
            <a:r>
              <a:rPr lang="fi-FI" dirty="0"/>
              <a:t>Mitä sinulle tulee mieleen nimestä Monte-</a:t>
            </a:r>
            <a:r>
              <a:rPr lang="fi-FI" dirty="0" err="1"/>
              <a:t>Criston</a:t>
            </a:r>
            <a:r>
              <a:rPr lang="fi-FI" dirty="0"/>
              <a:t> kreivi?</a:t>
            </a:r>
          </a:p>
          <a:p>
            <a:r>
              <a:rPr lang="fi-FI" dirty="0"/>
              <a:t>Mitä arvelet näytelmän käsittelevän?</a:t>
            </a:r>
          </a:p>
          <a:p>
            <a:r>
              <a:rPr lang="fi-FI" dirty="0"/>
              <a:t>Monte-</a:t>
            </a:r>
            <a:r>
              <a:rPr lang="fi-FI" dirty="0" err="1"/>
              <a:t>Criston</a:t>
            </a:r>
            <a:r>
              <a:rPr lang="fi-FI" dirty="0"/>
              <a:t> kreivi on klassikko. Mitä klassikko tarkoittaa?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sz="1600" dirty="0"/>
              <a:t>Kreivi on aatelisarvo, kreivikunnan hallitsija.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1600" dirty="0"/>
              <a:t>Klassikko on teos, joka pysyy ajankohtaisena ja tunnettuna vuodesta toiseen.</a:t>
            </a:r>
            <a:r>
              <a:rPr lang="fi-FI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947FF3-98C9-17DA-6F10-3FF676957C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5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9F0D-792A-0EEB-2FAD-759A1DC16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59" y="362087"/>
            <a:ext cx="7267278" cy="1359095"/>
          </a:xfrm>
        </p:spPr>
        <p:txBody>
          <a:bodyPr>
            <a:normAutofit/>
          </a:bodyPr>
          <a:lstStyle/>
          <a:p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Näytelmän</a:t>
            </a:r>
            <a:r>
              <a:rPr lang="en-US" sz="3800" b="1" dirty="0">
                <a:solidFill>
                  <a:schemeClr val="accent2">
                    <a:lumMod val="76000"/>
                  </a:schemeClr>
                </a:solidFill>
              </a:rPr>
              <a:t> ja </a:t>
            </a:r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tarinan</a:t>
            </a:r>
            <a:r>
              <a:rPr lang="en-US" sz="3800" b="1" dirty="0">
                <a:solidFill>
                  <a:schemeClr val="accent2">
                    <a:lumMod val="76000"/>
                  </a:schemeClr>
                </a:solidFill>
              </a:rPr>
              <a:t> </a:t>
            </a:r>
            <a:r>
              <a:rPr lang="en-US" sz="3800" b="1" dirty="0" err="1">
                <a:solidFill>
                  <a:schemeClr val="accent2">
                    <a:lumMod val="76000"/>
                  </a:schemeClr>
                </a:solidFill>
              </a:rPr>
              <a:t>esittely</a:t>
            </a:r>
            <a:endParaRPr lang="en-US" sz="3800" b="1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3F7E9F-51A4-58EC-2201-4967A8DDE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91701" y="362087"/>
            <a:ext cx="2095449" cy="1694794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72E5584F-222F-62C2-6991-BB04EF5A2886}"/>
              </a:ext>
            </a:extLst>
          </p:cNvPr>
          <p:cNvSpPr txBox="1"/>
          <p:nvPr/>
        </p:nvSpPr>
        <p:spPr>
          <a:xfrm>
            <a:off x="821459" y="1582836"/>
            <a:ext cx="10452676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 b="1" dirty="0"/>
              <a:t>Rakkaus. Petos. Kosto. Seikkailu.</a:t>
            </a:r>
          </a:p>
          <a:p>
            <a:endParaRPr lang="fi-FI" sz="2400" i="1" dirty="0">
              <a:ea typeface="+mn-lt"/>
              <a:cs typeface="+mn-lt"/>
            </a:endParaRPr>
          </a:p>
          <a:p>
            <a:r>
              <a:rPr lang="fi-FI" sz="2400" i="1" dirty="0">
                <a:ea typeface="+mn-lt"/>
                <a:cs typeface="+mn-lt"/>
              </a:rPr>
              <a:t>Monte-</a:t>
            </a:r>
            <a:r>
              <a:rPr lang="fi-FI" sz="2400" i="1" dirty="0" err="1">
                <a:ea typeface="+mn-lt"/>
                <a:cs typeface="+mn-lt"/>
              </a:rPr>
              <a:t>Criston</a:t>
            </a:r>
            <a:r>
              <a:rPr lang="fi-FI" sz="2400" i="1" dirty="0">
                <a:ea typeface="+mn-lt"/>
                <a:cs typeface="+mn-lt"/>
              </a:rPr>
              <a:t> kreivi</a:t>
            </a:r>
            <a:r>
              <a:rPr lang="fi-FI" sz="2400" dirty="0">
                <a:ea typeface="+mn-lt"/>
                <a:cs typeface="+mn-lt"/>
              </a:rPr>
              <a:t> kertoo traagisen tarinan väärin perustein vangitusta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</a:t>
            </a:r>
            <a:r>
              <a:rPr lang="fi-FI" sz="2400" dirty="0" err="1">
                <a:ea typeface="+mn-lt"/>
                <a:cs typeface="+mn-lt"/>
              </a:rPr>
              <a:t>Dantèsista</a:t>
            </a:r>
            <a:r>
              <a:rPr lang="fi-FI" sz="2400" dirty="0">
                <a:ea typeface="+mn-lt"/>
                <a:cs typeface="+mn-lt"/>
              </a:rPr>
              <a:t>.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palaa tarinan alussa Marseilleen. Hänestä on tulossa </a:t>
            </a:r>
            <a:r>
              <a:rPr lang="fi-FI" sz="2400" dirty="0" err="1">
                <a:ea typeface="+mn-lt"/>
                <a:cs typeface="+mn-lt"/>
              </a:rPr>
              <a:t>Pharaon</a:t>
            </a:r>
            <a:r>
              <a:rPr lang="fi-FI" sz="2400" dirty="0">
                <a:ea typeface="+mn-lt"/>
                <a:cs typeface="+mn-lt"/>
              </a:rPr>
              <a:t>-laivan kapteeni, ja hän aikoo mennä naimisiin rakastamansa naisen, </a:t>
            </a:r>
            <a:r>
              <a:rPr lang="fi-FI" sz="2400" dirty="0" err="1">
                <a:ea typeface="+mn-lt"/>
                <a:cs typeface="+mn-lt"/>
              </a:rPr>
              <a:t>Mercedesin</a:t>
            </a:r>
            <a:r>
              <a:rPr lang="fi-FI" sz="2400" dirty="0">
                <a:ea typeface="+mn-lt"/>
                <a:cs typeface="+mn-lt"/>
              </a:rPr>
              <a:t>, kanssa. Häät kuitenkin keskeytyvät, sillä </a:t>
            </a:r>
            <a:r>
              <a:rPr lang="fi-FI" sz="2400" dirty="0" err="1">
                <a:ea typeface="+mn-lt"/>
                <a:cs typeface="+mn-lt"/>
              </a:rPr>
              <a:t>Edmondia</a:t>
            </a:r>
            <a:r>
              <a:rPr lang="fi-FI" sz="2400" dirty="0">
                <a:ea typeface="+mn-lt"/>
                <a:cs typeface="+mn-lt"/>
              </a:rPr>
              <a:t> tullaan pidättämään ja hänet viedään vankilaan. Kukaan ei tunnu ymmärtävän, miksi. Ei edes </a:t>
            </a:r>
            <a:r>
              <a:rPr lang="fi-FI" sz="2400" dirty="0" err="1">
                <a:ea typeface="+mn-lt"/>
                <a:cs typeface="+mn-lt"/>
              </a:rPr>
              <a:t>Edmond</a:t>
            </a:r>
            <a:r>
              <a:rPr lang="fi-FI" sz="2400" dirty="0">
                <a:ea typeface="+mn-lt"/>
                <a:cs typeface="+mn-lt"/>
              </a:rPr>
              <a:t> itse.</a:t>
            </a:r>
          </a:p>
          <a:p>
            <a:endParaRPr lang="fi-FI" sz="2400" dirty="0">
              <a:ea typeface="+mn-lt"/>
              <a:cs typeface="+mn-lt"/>
            </a:endParaRPr>
          </a:p>
          <a:p>
            <a:r>
              <a:rPr lang="fi-FI" sz="2400" dirty="0">
                <a:ea typeface="+mn-lt"/>
                <a:cs typeface="+mn-lt"/>
              </a:rPr>
              <a:t>Näytelmä kertoo petoksesta, vääryydestä ja kyltymättömästä oikeudenjanosta, mutta myös ihmisestä, joka muuttuu kostonsa myötä ja on vaarassa menettää kykynsä rakastaa.</a:t>
            </a:r>
            <a:endParaRPr lang="fi-FI" sz="2400" dirty="0"/>
          </a:p>
          <a:p>
            <a:pPr algn="l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41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51BF3-D07F-B9E0-6051-598653D2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362" y="398995"/>
            <a:ext cx="6002110" cy="723128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accent2">
                    <a:lumMod val="76000"/>
                  </a:schemeClr>
                </a:solidFill>
              </a:rPr>
              <a:t>Kuka </a:t>
            </a:r>
            <a:r>
              <a:rPr lang="en-US" sz="3600" b="1" err="1">
                <a:solidFill>
                  <a:schemeClr val="accent2">
                    <a:lumMod val="76000"/>
                  </a:schemeClr>
                </a:solidFill>
              </a:rPr>
              <a:t>oli</a:t>
            </a:r>
            <a:r>
              <a:rPr lang="en-US" sz="3600" b="1">
                <a:solidFill>
                  <a:schemeClr val="accent2">
                    <a:lumMod val="76000"/>
                  </a:schemeClr>
                </a:solidFill>
              </a:rPr>
              <a:t> Alexandre Dumas?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F5FFDF2-6384-8D40-0D3B-ED9B3CEF2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103" y="1129268"/>
            <a:ext cx="8073588" cy="552734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Alexandre Dumas (</a:t>
            </a:r>
            <a:r>
              <a:rPr lang="en-US" sz="1600" err="1">
                <a:latin typeface="Arial"/>
                <a:ea typeface="+mn-lt"/>
                <a:cs typeface="Arial"/>
              </a:rPr>
              <a:t>vanhempi</a:t>
            </a:r>
            <a:r>
              <a:rPr lang="en-US" sz="1600">
                <a:latin typeface="Arial"/>
                <a:ea typeface="+mn-lt"/>
                <a:cs typeface="Arial"/>
              </a:rPr>
              <a:t>) </a:t>
            </a:r>
            <a:r>
              <a:rPr lang="en-US" sz="1600" err="1">
                <a:latin typeface="Arial"/>
                <a:ea typeface="+mn-lt"/>
                <a:cs typeface="Arial"/>
              </a:rPr>
              <a:t>syntyi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Ranskassa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lähellä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Pariisia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vuonna</a:t>
            </a:r>
            <a:r>
              <a:rPr lang="en-US" sz="1600">
                <a:latin typeface="Arial"/>
                <a:ea typeface="+mn-lt"/>
                <a:cs typeface="Arial"/>
              </a:rPr>
              <a:t> 1802. </a:t>
            </a:r>
            <a:endParaRPr lang="fi-FI" sz="1600">
              <a:latin typeface="Arial"/>
              <a:cs typeface="Arial"/>
            </a:endParaRPr>
          </a:p>
          <a:p>
            <a:pPr>
              <a:lnSpc>
                <a:spcPct val="170000"/>
              </a:lnSpc>
            </a:pPr>
            <a:r>
              <a:rPr lang="en-US" sz="1600" err="1">
                <a:latin typeface="Arial"/>
                <a:ea typeface="+mn-lt"/>
                <a:cs typeface="Arial"/>
              </a:rPr>
              <a:t>Hänen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sotilaana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toiminut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isänsä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kuoli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kun</a:t>
            </a:r>
            <a:r>
              <a:rPr lang="en-US" sz="1600">
                <a:latin typeface="Arial"/>
                <a:ea typeface="+mn-lt"/>
                <a:cs typeface="Arial"/>
              </a:rPr>
              <a:t> Alexandre </a:t>
            </a:r>
            <a:r>
              <a:rPr lang="en-US" sz="1600" err="1">
                <a:latin typeface="Arial"/>
                <a:ea typeface="+mn-lt"/>
                <a:cs typeface="Arial"/>
              </a:rPr>
              <a:t>oli</a:t>
            </a:r>
            <a:r>
              <a:rPr lang="en-US" sz="1600">
                <a:latin typeface="Arial"/>
                <a:ea typeface="+mn-lt"/>
                <a:cs typeface="Arial"/>
              </a:rPr>
              <a:t> vain </a:t>
            </a:r>
            <a:r>
              <a:rPr lang="en-US" sz="1600" err="1">
                <a:latin typeface="Arial"/>
                <a:ea typeface="+mn-lt"/>
                <a:cs typeface="Arial"/>
              </a:rPr>
              <a:t>neljävuotias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Alexandre </a:t>
            </a:r>
            <a:r>
              <a:rPr lang="en-US" sz="1600" err="1">
                <a:latin typeface="Arial"/>
                <a:ea typeface="+mn-lt"/>
                <a:cs typeface="Arial"/>
              </a:rPr>
              <a:t>ei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ollut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kovin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kiinnostunut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koulunkäynnistä</a:t>
            </a:r>
            <a:r>
              <a:rPr lang="en-US" sz="1600">
                <a:latin typeface="Arial"/>
                <a:ea typeface="+mn-lt"/>
                <a:cs typeface="Arial"/>
              </a:rPr>
              <a:t>. Sen </a:t>
            </a:r>
            <a:r>
              <a:rPr lang="en-US" sz="1600" err="1">
                <a:latin typeface="Arial"/>
                <a:ea typeface="+mn-lt"/>
                <a:cs typeface="Arial"/>
              </a:rPr>
              <a:t>sijaan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rakasti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kirjoja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luki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kaiken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mitä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sai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käsiinsä</a:t>
            </a:r>
            <a:r>
              <a:rPr lang="en-US" sz="1600">
                <a:latin typeface="Arial"/>
                <a:ea typeface="+mn-lt"/>
                <a:cs typeface="Arial"/>
              </a:rPr>
              <a:t>. </a:t>
            </a:r>
            <a:r>
              <a:rPr lang="en-US" sz="1600" err="1">
                <a:latin typeface="Arial"/>
                <a:ea typeface="+mn-lt"/>
                <a:cs typeface="Arial"/>
              </a:rPr>
              <a:t>Äiti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kertoi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hänelle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myös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tarinoita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isän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sotaretkistä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mikä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ruokki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Alexandren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mielikuvitusta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  <a:endParaRPr lang="en-US" sz="1600"/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ea typeface="+mn-lt"/>
                <a:cs typeface="Arial"/>
              </a:rPr>
              <a:t>Isän </a:t>
            </a:r>
            <a:r>
              <a:rPr lang="en-US" sz="1600" err="1">
                <a:latin typeface="Arial"/>
                <a:ea typeface="+mn-lt"/>
                <a:cs typeface="Arial"/>
              </a:rPr>
              <a:t>sotilasuran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myötä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perheellä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oli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suhteita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joiden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turvin</a:t>
            </a:r>
            <a:r>
              <a:rPr lang="en-US" sz="1600">
                <a:latin typeface="Arial"/>
                <a:ea typeface="+mn-lt"/>
                <a:cs typeface="Arial"/>
              </a:rPr>
              <a:t> Alexandre </a:t>
            </a:r>
            <a:r>
              <a:rPr lang="en-US" sz="1600" err="1">
                <a:latin typeface="Arial"/>
                <a:ea typeface="+mn-lt"/>
                <a:cs typeface="Arial"/>
              </a:rPr>
              <a:t>pääsi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muuttamaan</a:t>
            </a:r>
            <a:r>
              <a:rPr lang="en-US" sz="1600">
                <a:latin typeface="Arial"/>
                <a:ea typeface="+mn-lt"/>
                <a:cs typeface="Arial"/>
              </a:rPr>
              <a:t> 20-vuotiaana </a:t>
            </a:r>
            <a:r>
              <a:rPr lang="en-US" sz="1600" err="1">
                <a:latin typeface="Arial"/>
                <a:ea typeface="+mn-lt"/>
                <a:cs typeface="Arial"/>
              </a:rPr>
              <a:t>Pariisiin</a:t>
            </a:r>
            <a:r>
              <a:rPr lang="en-US" sz="1600">
                <a:latin typeface="Arial"/>
                <a:ea typeface="+mn-lt"/>
                <a:cs typeface="Arial"/>
              </a:rPr>
              <a:t>, </a:t>
            </a:r>
            <a:r>
              <a:rPr lang="en-US" sz="1600" err="1">
                <a:latin typeface="Arial"/>
                <a:ea typeface="+mn-lt"/>
                <a:cs typeface="Arial"/>
              </a:rPr>
              <a:t>jossa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alkoi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ensin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kirjoittaa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lehtiartikkeleita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näytelmiä</a:t>
            </a:r>
            <a:r>
              <a:rPr lang="en-US" sz="1600">
                <a:latin typeface="Arial"/>
                <a:ea typeface="+mn-lt"/>
                <a:cs typeface="Arial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en-US" sz="1600" err="1">
                <a:latin typeface="Arial"/>
                <a:ea typeface="+mn-lt"/>
                <a:cs typeface="Arial"/>
              </a:rPr>
              <a:t>Menestyneiden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näytelmien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jälkeen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hän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siirtyi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kirjoittamaan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romaaneja</a:t>
            </a:r>
            <a:r>
              <a:rPr lang="en-US" sz="1600">
                <a:latin typeface="Arial"/>
                <a:ea typeface="+mn-lt"/>
                <a:cs typeface="Arial"/>
              </a:rPr>
              <a:t> ja </a:t>
            </a:r>
            <a:r>
              <a:rPr lang="en-US" sz="1600" err="1">
                <a:latin typeface="Arial"/>
                <a:ea typeface="+mn-lt"/>
                <a:cs typeface="Arial"/>
              </a:rPr>
              <a:t>hänen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tunnetuimmat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teoksensa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ovat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err="1">
                <a:latin typeface="Arial"/>
                <a:ea typeface="+mn-lt"/>
                <a:cs typeface="Arial"/>
              </a:rPr>
              <a:t>seikkailuromaanit</a:t>
            </a:r>
            <a:r>
              <a:rPr lang="en-US" sz="1600">
                <a:latin typeface="Arial"/>
                <a:ea typeface="+mn-lt"/>
                <a:cs typeface="Arial"/>
              </a:rPr>
              <a:t> </a:t>
            </a:r>
            <a:r>
              <a:rPr lang="en-US" sz="1600" b="1" i="1" err="1">
                <a:latin typeface="Arial"/>
                <a:ea typeface="+mn-lt"/>
                <a:cs typeface="Arial"/>
              </a:rPr>
              <a:t>Kolme</a:t>
            </a:r>
            <a:r>
              <a:rPr lang="en-US" sz="1600" b="1" i="1">
                <a:latin typeface="Arial"/>
                <a:ea typeface="+mn-lt"/>
                <a:cs typeface="Arial"/>
              </a:rPr>
              <a:t> </a:t>
            </a:r>
            <a:r>
              <a:rPr lang="en-US" sz="1600" b="1" i="1" err="1">
                <a:latin typeface="Arial"/>
                <a:ea typeface="+mn-lt"/>
                <a:cs typeface="Arial"/>
              </a:rPr>
              <a:t>muskettisoturia</a:t>
            </a:r>
            <a:r>
              <a:rPr lang="en-US" sz="1600" i="1">
                <a:latin typeface="Arial"/>
                <a:ea typeface="+mn-lt"/>
                <a:cs typeface="Arial"/>
              </a:rPr>
              <a:t> </a:t>
            </a:r>
            <a:r>
              <a:rPr lang="en-US" sz="1600">
                <a:latin typeface="Arial"/>
                <a:ea typeface="+mn-lt"/>
                <a:cs typeface="Arial"/>
              </a:rPr>
              <a:t>(1844) ja </a:t>
            </a:r>
            <a:r>
              <a:rPr lang="en-US" sz="1600" b="1" i="1">
                <a:latin typeface="Arial"/>
                <a:ea typeface="+mn-lt"/>
                <a:cs typeface="Arial"/>
              </a:rPr>
              <a:t>Monte-Criston </a:t>
            </a:r>
            <a:r>
              <a:rPr lang="en-US" sz="1600" b="1" i="1" err="1">
                <a:latin typeface="Arial"/>
                <a:ea typeface="+mn-lt"/>
                <a:cs typeface="Arial"/>
              </a:rPr>
              <a:t>kreivi</a:t>
            </a:r>
            <a:r>
              <a:rPr lang="en-US" sz="1600" b="1" i="1">
                <a:latin typeface="Arial"/>
                <a:ea typeface="+mn-lt"/>
                <a:cs typeface="Arial"/>
              </a:rPr>
              <a:t> </a:t>
            </a:r>
            <a:r>
              <a:rPr lang="en-US" sz="1600">
                <a:latin typeface="Arial"/>
                <a:ea typeface="+mn-lt"/>
                <a:cs typeface="Arial"/>
              </a:rPr>
              <a:t>(1844).</a:t>
            </a:r>
          </a:p>
          <a:p>
            <a:pPr>
              <a:lnSpc>
                <a:spcPct val="170000"/>
              </a:lnSpc>
            </a:pPr>
            <a:r>
              <a:rPr lang="en-US" sz="1600">
                <a:latin typeface="Arial"/>
                <a:cs typeface="Arial"/>
              </a:rPr>
              <a:t>Alexandre Dumas </a:t>
            </a:r>
            <a:r>
              <a:rPr lang="en-US" sz="1600" err="1">
                <a:latin typeface="Arial"/>
                <a:cs typeface="Arial"/>
              </a:rPr>
              <a:t>kuoli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vuonna</a:t>
            </a:r>
            <a:r>
              <a:rPr lang="en-US" sz="1600">
                <a:latin typeface="Arial"/>
                <a:cs typeface="Arial"/>
              </a:rPr>
              <a:t> 1870.</a:t>
            </a:r>
          </a:p>
        </p:txBody>
      </p:sp>
      <p:pic>
        <p:nvPicPr>
          <p:cNvPr id="4" name="Content Placeholder 3" descr="Alexandre Dumas: Quotes &amp; Texts">
            <a:extLst>
              <a:ext uri="{FF2B5EF4-FFF2-40B4-BE49-F238E27FC236}">
                <a16:creationId xmlns:a16="http://schemas.microsoft.com/office/drawing/2014/main" id="{90BB848E-4B34-AF39-5A75-345B013C20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9"/>
          <a:stretch>
            <a:fillRect/>
          </a:stretch>
        </p:blipFill>
        <p:spPr>
          <a:xfrm>
            <a:off x="5598" y="10"/>
            <a:ext cx="3746249" cy="68651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138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0B873-C215-5DD8-6F08-5CA6E6A9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D8245-0567-112F-9C4A-831E976F4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75" y="2285385"/>
            <a:ext cx="6195715" cy="38487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3600">
              <a:latin typeface="Aptos Display"/>
            </a:endParaRPr>
          </a:p>
          <a:p>
            <a:pPr marL="0" indent="0">
              <a:buNone/>
            </a:pPr>
            <a:r>
              <a:rPr lang="fi-FI" sz="3600">
                <a:latin typeface="Aptos Display"/>
              </a:rPr>
              <a:t>Keitä kaikkia ammattilaisia näytelmän tekemiseen osallistuu?</a:t>
            </a:r>
            <a:endParaRPr lang="en-US" sz="3600">
              <a:latin typeface="Aptos Display"/>
            </a:endParaRPr>
          </a:p>
          <a:p>
            <a:pPr marL="0" indent="0">
              <a:buNone/>
            </a:pPr>
            <a:endParaRPr lang="en-US" sz="2000">
              <a:latin typeface="Aptos Displ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9045D-76F1-FEA4-57A8-C58ED27028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CDE173-B47D-AB05-CCE1-DAD693B19B09}"/>
              </a:ext>
            </a:extLst>
          </p:cNvPr>
          <p:cNvSpPr txBox="1"/>
          <p:nvPr/>
        </p:nvSpPr>
        <p:spPr>
          <a:xfrm>
            <a:off x="645250" y="1187875"/>
            <a:ext cx="534408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Mietitään</a:t>
            </a:r>
            <a:r>
              <a:rPr lang="en-US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733278-37A9-0E96-F5DE-EB275EE78F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1282"/>
            <a:ext cx="12192000" cy="471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6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1209AA-6CD1-CEFD-7B40-FD01622B4D1A}"/>
              </a:ext>
            </a:extLst>
          </p:cNvPr>
          <p:cNvSpPr txBox="1"/>
          <p:nvPr/>
        </p:nvSpPr>
        <p:spPr>
          <a:xfrm>
            <a:off x="506731" y="217225"/>
            <a:ext cx="264957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 err="1">
                <a:solidFill>
                  <a:schemeClr val="accent2">
                    <a:lumMod val="76000"/>
                  </a:schemeClr>
                </a:solidFill>
              </a:rPr>
              <a:t>Rooleissa</a:t>
            </a:r>
            <a:r>
              <a:rPr lang="en-US" sz="2800" b="1" dirty="0">
                <a:solidFill>
                  <a:schemeClr val="accent2">
                    <a:lumMod val="76000"/>
                  </a:schemeClr>
                </a:solidFill>
              </a:rPr>
              <a:t>: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7F9D93E-A5A8-02A8-B80D-E5242E844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1" y="863468"/>
            <a:ext cx="9866214" cy="59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38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BF12-D771-66A1-7A7A-73BA456A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60F07-0038-380C-4F96-BE569D0C7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364626"/>
            <a:ext cx="10268712" cy="1728852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Monte-</a:t>
            </a:r>
            <a:r>
              <a:rPr lang="fi-FI" sz="3200" dirty="0" err="1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Criston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kreivin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ohjaaja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Antti Mikkola 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ja </a:t>
            </a:r>
            <a:b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</a:b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pääosanäyttelijä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Lasse Viitamäki </a:t>
            </a:r>
            <a:r>
              <a:rPr lang="fi-FI" sz="32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haastattelussa </a:t>
            </a:r>
            <a:r>
              <a:rPr lang="fi-FI" sz="13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(6:35)</a:t>
            </a:r>
            <a:endParaRPr lang="en-US" sz="1300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12" name="Online Media 11" descr="Monte Criston kreivin ohjaaja Antti Mikkola ja pääosanäyttelijä Lasse Viitamäki haastattelussa">
            <a:hlinkClick r:id="" action="ppaction://media"/>
            <a:extLst>
              <a:ext uri="{FF2B5EF4-FFF2-40B4-BE49-F238E27FC236}">
                <a16:creationId xmlns:a16="http://schemas.microsoft.com/office/drawing/2014/main" id="{8A98C0EB-8C7E-0C60-6057-CE5AF2F21BE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3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94667" y="577204"/>
            <a:ext cx="7523584" cy="21449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3600"/>
              <a:t>Aloitti toimintansa vuonna 1904.</a:t>
            </a:r>
          </a:p>
          <a:p>
            <a:r>
              <a:rPr lang="fi-FI" sz="3600"/>
              <a:t>Teatteritalo valmistui vuonna 1912.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C6C5D-F15A-F740-2E68-366081C003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324" y="577399"/>
            <a:ext cx="2768149" cy="2277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2F72E6-2053-50D3-24BC-0C81183799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4249" y="2720521"/>
            <a:ext cx="8002361" cy="3434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6A7B83-91BD-0FD7-EBFC-96221FE1EE13}"/>
              </a:ext>
            </a:extLst>
          </p:cNvPr>
          <p:cNvSpPr txBox="1"/>
          <p:nvPr/>
        </p:nvSpPr>
        <p:spPr>
          <a:xfrm>
            <a:off x="269006" y="3294115"/>
            <a:ext cx="378988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fi-FI" sz="3600"/>
              <a:t>Nykyisin kaksi näyttämöä: Päänäyttämö ja Frenckell-näyttämö. 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86615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440F-5EE7-5298-C12B-3D9CB4A7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936" y="365125"/>
            <a:ext cx="9578522" cy="621620"/>
          </a:xfrm>
        </p:spPr>
        <p:txBody>
          <a:bodyPr>
            <a:normAutofit fontScale="90000"/>
          </a:bodyPr>
          <a:lstStyle/>
          <a:p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Monte-</a:t>
            </a:r>
            <a:r>
              <a:rPr lang="fi-FI" sz="3200" b="1" dirty="0" err="1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Criston</a:t>
            </a:r>
            <a:r>
              <a:rPr lang="fi-FI" sz="3200" b="1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 kreivi esitetään päänäyttämöllä </a:t>
            </a:r>
            <a:r>
              <a:rPr lang="fi-FI" sz="1400" dirty="0">
                <a:solidFill>
                  <a:schemeClr val="accent2">
                    <a:lumMod val="76000"/>
                  </a:schemeClr>
                </a:solidFill>
                <a:latin typeface="Tahoma"/>
                <a:ea typeface="Tahoma"/>
                <a:cs typeface="Tahoma"/>
              </a:rPr>
              <a:t>(2:42)</a:t>
            </a:r>
            <a:endParaRPr lang="en-US" sz="3200" dirty="0">
              <a:solidFill>
                <a:schemeClr val="accent2">
                  <a:lumMod val="76000"/>
                </a:schemeClr>
              </a:solidFill>
            </a:endParaRPr>
          </a:p>
        </p:txBody>
      </p:sp>
      <p:pic>
        <p:nvPicPr>
          <p:cNvPr id="4" name="Online Media 3" title="Tampereen Teatterin avajaiset 2025">
            <a:hlinkClick r:id="" action="ppaction://noaction"/>
            <a:extLst>
              <a:ext uri="{FF2B5EF4-FFF2-40B4-BE49-F238E27FC236}">
                <a16:creationId xmlns:a16="http://schemas.microsoft.com/office/drawing/2014/main" id="{E6C0580C-882D-67B8-09C6-9FAA6F04C6D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98242" y="986745"/>
            <a:ext cx="9580562" cy="541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71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7EB5-7461-CA4F-FE67-95824F0BB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39" y="365125"/>
            <a:ext cx="8332923" cy="1125037"/>
          </a:xfrm>
        </p:spPr>
        <p:txBody>
          <a:bodyPr>
            <a:normAutofit fontScale="90000"/>
          </a:bodyPr>
          <a:lstStyle/>
          <a:p>
            <a:r>
              <a:rPr lang="en-US" b="1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Teatterietiketti</a:t>
            </a:r>
            <a:br>
              <a:rPr lang="en-US">
                <a:latin typeface="Britannic Bold"/>
              </a:rPr>
            </a:br>
            <a:r>
              <a:rPr lang="en-US" sz="3600" b="1" err="1">
                <a:latin typeface="Aptos Display"/>
              </a:rPr>
              <a:t>eli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mitä</a:t>
            </a:r>
            <a:r>
              <a:rPr lang="en-US" sz="3600" b="1">
                <a:latin typeface="Aptos Display"/>
              </a:rPr>
              <a:t> on </a:t>
            </a:r>
            <a:r>
              <a:rPr lang="en-US" sz="3600" b="1" err="1">
                <a:latin typeface="Aptos Display"/>
              </a:rPr>
              <a:t>syytä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muistaa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teatteriin</a:t>
            </a:r>
            <a:r>
              <a:rPr lang="en-US" sz="3600" b="1">
                <a:latin typeface="Aptos Display"/>
              </a:rPr>
              <a:t> </a:t>
            </a:r>
            <a:r>
              <a:rPr lang="en-US" sz="3600" b="1" err="1">
                <a:latin typeface="Aptos Display"/>
              </a:rPr>
              <a:t>tullessa</a:t>
            </a:r>
            <a:endParaRPr lang="en-US" sz="3600" b="1">
              <a:latin typeface="Britannic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A1A1-3BC4-853E-1556-7779D009C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726" y="1718679"/>
            <a:ext cx="11277599" cy="480586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Teatteriin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saavutaan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hyvissä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ajoin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ennen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alkua</a:t>
            </a:r>
            <a:r>
              <a:rPr lang="en-US">
                <a:latin typeface="Aptos Display"/>
                <a:cs typeface="Arial"/>
              </a:rPr>
              <a:t>.</a:t>
            </a:r>
            <a:endParaRPr lang="fi-FI">
              <a:latin typeface="Aptos Display"/>
            </a:endParaRP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Ulkovaatteet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jätetään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aulassa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olevaan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naulakkoon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Istumapaikka</a:t>
            </a:r>
            <a:r>
              <a:rPr lang="en-US">
                <a:latin typeface="Aptos Display"/>
                <a:cs typeface="Arial"/>
              </a:rPr>
              <a:t> on </a:t>
            </a:r>
            <a:r>
              <a:rPr lang="en-US" err="1">
                <a:latin typeface="Aptos Display"/>
                <a:cs typeface="Arial"/>
              </a:rPr>
              <a:t>merkitty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lippuun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vahtimestari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ohjaa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oikealle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paikalle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Puhelimet</a:t>
            </a:r>
            <a:r>
              <a:rPr lang="en-US">
                <a:latin typeface="Aptos Display"/>
                <a:cs typeface="Arial"/>
              </a:rPr>
              <a:t> ja </a:t>
            </a:r>
            <a:r>
              <a:rPr lang="en-US" err="1">
                <a:latin typeface="Aptos Display"/>
                <a:cs typeface="Arial"/>
              </a:rPr>
              <a:t>muut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laitteet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suljetaan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ajaksi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Esitystä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kuvata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Esityksen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aikana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syödä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juoda</a:t>
            </a:r>
            <a:r>
              <a:rPr lang="en-US">
                <a:latin typeface="Aptos Display"/>
                <a:cs typeface="Arial"/>
              </a:rPr>
              <a:t>. </a:t>
            </a:r>
            <a:r>
              <a:rPr lang="en-US" err="1">
                <a:latin typeface="Aptos Display"/>
                <a:cs typeface="Arial"/>
              </a:rPr>
              <a:t>Väliajalla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voi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ostaa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herkkuja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teatterin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kahvilasta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Esiintyjiä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muita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katsojia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ei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häiritä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puheella</a:t>
            </a:r>
            <a:r>
              <a:rPr lang="en-US">
                <a:latin typeface="Aptos Display"/>
                <a:cs typeface="Arial"/>
              </a:rPr>
              <a:t> tai </a:t>
            </a:r>
            <a:r>
              <a:rPr lang="en-US" err="1">
                <a:latin typeface="Aptos Display"/>
                <a:cs typeface="Arial"/>
              </a:rPr>
              <a:t>muulla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tavalla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Eläytyminen</a:t>
            </a:r>
            <a:r>
              <a:rPr lang="en-US">
                <a:latin typeface="Aptos Display"/>
                <a:cs typeface="Arial"/>
              </a:rPr>
              <a:t> on </a:t>
            </a:r>
            <a:r>
              <a:rPr lang="en-US" err="1">
                <a:latin typeface="Aptos Display"/>
                <a:cs typeface="Arial"/>
              </a:rPr>
              <a:t>sallittua</a:t>
            </a:r>
            <a:r>
              <a:rPr lang="en-US">
                <a:latin typeface="Aptos Display"/>
                <a:cs typeface="Arial"/>
              </a:rPr>
              <a:t>! Katsomossa </a:t>
            </a:r>
            <a:r>
              <a:rPr lang="en-US" err="1">
                <a:latin typeface="Aptos Display"/>
                <a:cs typeface="Arial"/>
              </a:rPr>
              <a:t>saa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nauraa</a:t>
            </a:r>
            <a:r>
              <a:rPr lang="en-US">
                <a:latin typeface="Aptos Display"/>
                <a:cs typeface="Arial"/>
              </a:rPr>
              <a:t> tai </a:t>
            </a:r>
            <a:r>
              <a:rPr lang="en-US" err="1">
                <a:latin typeface="Aptos Display"/>
                <a:cs typeface="Arial"/>
              </a:rPr>
              <a:t>itkeä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n-US" err="1">
                <a:latin typeface="Aptos Display"/>
                <a:cs typeface="Arial"/>
              </a:rPr>
              <a:t>Katsomosta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poistutaan</a:t>
            </a:r>
            <a:r>
              <a:rPr lang="en-US">
                <a:latin typeface="Aptos Display"/>
                <a:cs typeface="Arial"/>
              </a:rPr>
              <a:t> </a:t>
            </a:r>
            <a:r>
              <a:rPr lang="en-US" err="1">
                <a:latin typeface="Aptos Display"/>
                <a:cs typeface="Arial"/>
              </a:rPr>
              <a:t>aplodien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jälkeen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muun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yleisön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kanssa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samaan</a:t>
            </a:r>
            <a:r>
              <a:rPr lang="en-US">
                <a:latin typeface="Aptos Display"/>
                <a:cs typeface="Arial"/>
              </a:rPr>
              <a:t> </a:t>
            </a:r>
            <a:r>
              <a:rPr lang="en-US" err="1">
                <a:latin typeface="Aptos Display"/>
                <a:cs typeface="Arial"/>
              </a:rPr>
              <a:t>aikaan</a:t>
            </a:r>
            <a:r>
              <a:rPr lang="en-US">
                <a:latin typeface="Aptos Display"/>
                <a:cs typeface="Arial"/>
              </a:rPr>
              <a:t>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5304F-3B91-9FB2-3915-5129D8FF98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897" y="540221"/>
            <a:ext cx="2299399" cy="18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0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63A5E9-AB88-F261-0BC6-A7F0A611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08F05-8FA8-AC20-70FA-46456952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TESTAA TIETOSI</a:t>
            </a:r>
            <a:br>
              <a:rPr lang="en-US" sz="4000"/>
            </a:br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teatterietiketistä</a:t>
            </a:r>
            <a:endParaRPr lang="en-US" sz="4000" b="1">
              <a:solidFill>
                <a:schemeClr val="accent2">
                  <a:lumMod val="76000"/>
                </a:schemeClr>
              </a:solidFill>
              <a:latin typeface="Aptos Display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2B45D-5082-90CB-3D37-3D672EC34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830890"/>
            <a:ext cx="6002110" cy="33032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>
                <a:hlinkClick r:id="rId2"/>
              </a:rPr>
              <a:t>Teatterietiketti-Kahoot</a:t>
            </a:r>
            <a:endParaRPr lang="en-US" sz="2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94930-9A42-2D6B-242F-FE0B91E678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7446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FD34C7-CB82-D566-4809-0A8FC04EF0C5}"/>
              </a:ext>
            </a:extLst>
          </p:cNvPr>
          <p:cNvSpPr txBox="1"/>
          <p:nvPr/>
        </p:nvSpPr>
        <p:spPr>
          <a:xfrm>
            <a:off x="916983" y="2550762"/>
            <a:ext cx="4830305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Dum spiro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latin typeface="Century Schoolbook"/>
              </a:rPr>
              <a:t>spero</a:t>
            </a:r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. </a:t>
            </a:r>
            <a:r>
              <a:rPr sz="4800" b="0" i="0" dirty="0">
                <a:solidFill>
                  <a:schemeClr val="bg1"/>
                </a:solidFill>
                <a:latin typeface="Century Schoolbook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endParaRPr lang="en-US" sz="3600" dirty="0">
              <a:solidFill>
                <a:schemeClr val="bg1"/>
              </a:solidFill>
              <a:latin typeface="Aptos Display"/>
            </a:endParaRPr>
          </a:p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557F61-CE38-C7B1-1ADD-DA9381453860}"/>
              </a:ext>
            </a:extLst>
          </p:cNvPr>
          <p:cNvSpPr txBox="1"/>
          <p:nvPr/>
        </p:nvSpPr>
        <p:spPr>
          <a:xfrm>
            <a:off x="8330339" y="1879170"/>
            <a:ext cx="3500034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Niin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kauan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kuin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hengitän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, </a:t>
            </a:r>
            <a:r>
              <a:rPr lang="en-US" sz="3200" b="0" i="0" u="none" strike="noStrike" baseline="0">
                <a:solidFill>
                  <a:srgbClr val="FFFFFF"/>
                </a:solidFill>
                <a:latin typeface="Century Schoolbook"/>
              </a:rPr>
              <a:t>toivon.</a:t>
            </a:r>
            <a:endParaRPr lang="en-US" sz="3200">
              <a:latin typeface="Century Schoolbook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3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EB847-C276-AE17-9701-0D46BCEB5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3B2592-D314-D26F-7C9C-6E7CB2F5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96445"/>
            <a:ext cx="10515600" cy="1325563"/>
          </a:xfrm>
        </p:spPr>
        <p:txBody>
          <a:bodyPr/>
          <a:lstStyle/>
          <a:p>
            <a:r>
              <a:rPr lang="fi-FI" dirty="0"/>
              <a:t>			</a:t>
            </a:r>
            <a:r>
              <a:rPr lang="fi-FI" sz="5400" dirty="0"/>
              <a:t>Nauti teatterista!</a:t>
            </a:r>
          </a:p>
        </p:txBody>
      </p:sp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04321140-96B0-6678-65E5-5F91FCF24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8820" y="2579298"/>
            <a:ext cx="3614359" cy="29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25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431</Words>
  <Application>Microsoft Office PowerPoint</Application>
  <PresentationFormat>Widescreen</PresentationFormat>
  <Paragraphs>47</Paragraphs>
  <Slides>15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Office-teema</vt:lpstr>
      <vt:lpstr>PowerPoint Presentation</vt:lpstr>
      <vt:lpstr>ETKOT</vt:lpstr>
      <vt:lpstr>Pohditaan aluksi!</vt:lpstr>
      <vt:lpstr>Näytelmän ja tarinan esittely</vt:lpstr>
      <vt:lpstr>Kuka oli Alexandre Dumas?</vt:lpstr>
      <vt:lpstr>PowerPoint Presentation</vt:lpstr>
      <vt:lpstr>PowerPoint Presentation</vt:lpstr>
      <vt:lpstr>PowerPoint Presentation</vt:lpstr>
      <vt:lpstr>Monte-Criston kreivin ohjaaja Antti Mikkola ja  pääosanäyttelijä Lasse Viitamäki haastattelussa (6:35)</vt:lpstr>
      <vt:lpstr>PowerPoint Presentation</vt:lpstr>
      <vt:lpstr>Monte-Criston kreivi esitetään päänäyttämöllä (2:42)</vt:lpstr>
      <vt:lpstr>Teatterietiketti eli mitä on syytä muistaa teatteriin tullessa</vt:lpstr>
      <vt:lpstr>TESTAA TIETOSI teatterietiketistä</vt:lpstr>
      <vt:lpstr>PowerPoint Presentation</vt:lpstr>
      <vt:lpstr>   Nauti teatterista!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Neili Koivuniemi</dc:creator>
  <cp:lastModifiedBy>Neili Koivuniemi</cp:lastModifiedBy>
  <cp:revision>461</cp:revision>
  <dcterms:created xsi:type="dcterms:W3CDTF">2025-08-27T06:42:13Z</dcterms:created>
  <dcterms:modified xsi:type="dcterms:W3CDTF">2026-10-15T05:56:40Z</dcterms:modified>
</cp:coreProperties>
</file>