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58" r:id="rId3"/>
    <p:sldId id="296" r:id="rId4"/>
    <p:sldId id="301" r:id="rId5"/>
    <p:sldId id="303" r:id="rId6"/>
    <p:sldId id="295" r:id="rId7"/>
    <p:sldId id="289" r:id="rId8"/>
    <p:sldId id="300" r:id="rId9"/>
    <p:sldId id="293" r:id="rId10"/>
    <p:sldId id="318" r:id="rId11"/>
    <p:sldId id="277" r:id="rId12"/>
    <p:sldId id="304" r:id="rId13"/>
    <p:sldId id="306" r:id="rId14"/>
    <p:sldId id="317" r:id="rId15"/>
    <p:sldId id="262" r:id="rId16"/>
    <p:sldId id="298" r:id="rId17"/>
    <p:sldId id="259" r:id="rId18"/>
    <p:sldId id="320" r:id="rId19"/>
    <p:sldId id="302" r:id="rId20"/>
    <p:sldId id="265" r:id="rId21"/>
    <p:sldId id="260" r:id="rId22"/>
    <p:sldId id="269" r:id="rId23"/>
    <p:sldId id="270" r:id="rId24"/>
    <p:sldId id="310" r:id="rId25"/>
    <p:sldId id="316" r:id="rId26"/>
    <p:sldId id="315" r:id="rId27"/>
    <p:sldId id="313" r:id="rId28"/>
    <p:sldId id="314" r:id="rId29"/>
    <p:sldId id="319" r:id="rId3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21"/>
    <p:restoredTop sz="94658"/>
  </p:normalViewPr>
  <p:slideViewPr>
    <p:cSldViewPr snapToGrid="0">
      <p:cViewPr varScale="1">
        <p:scale>
          <a:sx n="70" d="100"/>
          <a:sy n="70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aPdfxat2ps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Svr6wLp3Bg?start=117&amp;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2.e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apps.org/watch?v=p6z29yrnt26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create.kahoot.it/details/teatterietiketti-tampereen-teatteri/dac08713-86c0-4372-9344-9ab03ebc7179?drawer=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create.kahoot.it/creator/6c6d780e-bdf1-4dff-befe-87e8af5fac2a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apps.org/watch?v=p1d83kjvk26" TargetMode="External"/><Relationship Id="rId2" Type="http://schemas.openxmlformats.org/officeDocument/2006/relationships/hyperlink" Target="https://quizlet.com/_50va5m?x=1jqt&amp;i=a5uto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79A8C1-E077-E363-AA53-302880CFA3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0" y="363322"/>
            <a:ext cx="2716886" cy="220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2ACCA8-7FA1-E37E-C4FF-0D35B8DD8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188" y="2654753"/>
            <a:ext cx="2549021" cy="10885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ETKOT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154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2972" y="394139"/>
            <a:ext cx="5334197" cy="997042"/>
          </a:xfrm>
        </p:spPr>
        <p:txBody>
          <a:bodyPr anchor="ctr">
            <a:normAutofit/>
          </a:bodyPr>
          <a:lstStyle/>
          <a:p>
            <a:r>
              <a:rPr lang="fi-FI" sz="3600" b="1">
                <a:solidFill>
                  <a:schemeClr val="accent2">
                    <a:lumMod val="76000"/>
                  </a:schemeClr>
                </a:solidFill>
              </a:rPr>
              <a:t>Pohditaan aluksi!</a:t>
            </a:r>
            <a:endParaRPr lang="en-US" sz="3600" b="1">
              <a:solidFill>
                <a:schemeClr val="accent2">
                  <a:lumMod val="76000"/>
                </a:schemeClr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6375" y="1394186"/>
            <a:ext cx="5977487" cy="507090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dirty="0"/>
              <a:t>Mikä ihmeen kreivi?</a:t>
            </a:r>
            <a:endParaRPr lang="en-US" dirty="0"/>
          </a:p>
          <a:p>
            <a:r>
              <a:rPr lang="fi-FI" dirty="0"/>
              <a:t>Mitä sinulle tulee mieleen nimestä Monte-</a:t>
            </a:r>
            <a:r>
              <a:rPr lang="fi-FI" dirty="0" err="1"/>
              <a:t>Criston</a:t>
            </a:r>
            <a:r>
              <a:rPr lang="fi-FI" dirty="0"/>
              <a:t> kreivi?</a:t>
            </a:r>
          </a:p>
          <a:p>
            <a:r>
              <a:rPr lang="fi-FI" dirty="0"/>
              <a:t>Mitä arvelet näytelmän käsittelevän?</a:t>
            </a:r>
          </a:p>
          <a:p>
            <a:r>
              <a:rPr lang="fi-FI" dirty="0"/>
              <a:t>Monte-</a:t>
            </a:r>
            <a:r>
              <a:rPr lang="fi-FI" dirty="0" err="1"/>
              <a:t>Criston</a:t>
            </a:r>
            <a:r>
              <a:rPr lang="fi-FI" dirty="0"/>
              <a:t> kreivi on klassikko. Mitä klassikko tarkoittaa?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sz="1600" dirty="0"/>
              <a:t>Kreivi on aatelisarvo, kreivikunnan hallitsija.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1600" dirty="0"/>
              <a:t>Klassikko on teos, joka pysyy ajankohtaisena ja tunnettuna vuodesta toiseen.</a:t>
            </a:r>
            <a:r>
              <a:rPr lang="fi-FI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47FF3-98C9-17DA-6F10-3FF676957C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75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9F0D-792A-0EEB-2FAD-759A1DC16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459" y="362087"/>
            <a:ext cx="7267278" cy="1359095"/>
          </a:xfrm>
        </p:spPr>
        <p:txBody>
          <a:bodyPr>
            <a:normAutofit/>
          </a:bodyPr>
          <a:lstStyle/>
          <a:p>
            <a:r>
              <a:rPr lang="en-US" sz="3800" b="1" dirty="0" err="1">
                <a:solidFill>
                  <a:schemeClr val="accent2">
                    <a:lumMod val="76000"/>
                  </a:schemeClr>
                </a:solidFill>
              </a:rPr>
              <a:t>Näytelmän</a:t>
            </a:r>
            <a:r>
              <a:rPr lang="en-US" sz="3800" b="1" dirty="0">
                <a:solidFill>
                  <a:schemeClr val="accent2">
                    <a:lumMod val="76000"/>
                  </a:schemeClr>
                </a:solidFill>
              </a:rPr>
              <a:t> ja </a:t>
            </a:r>
            <a:r>
              <a:rPr lang="en-US" sz="3800" b="1" dirty="0" err="1">
                <a:solidFill>
                  <a:schemeClr val="accent2">
                    <a:lumMod val="76000"/>
                  </a:schemeClr>
                </a:solidFill>
              </a:rPr>
              <a:t>tarinan</a:t>
            </a:r>
            <a:r>
              <a:rPr lang="en-US" sz="3800" b="1" dirty="0">
                <a:solidFill>
                  <a:schemeClr val="accent2">
                    <a:lumMod val="76000"/>
                  </a:schemeClr>
                </a:solidFill>
              </a:rPr>
              <a:t> </a:t>
            </a:r>
            <a:r>
              <a:rPr lang="en-US" sz="3800" b="1" dirty="0" err="1">
                <a:solidFill>
                  <a:schemeClr val="accent2">
                    <a:lumMod val="76000"/>
                  </a:schemeClr>
                </a:solidFill>
              </a:rPr>
              <a:t>esittely</a:t>
            </a:r>
            <a:endParaRPr lang="en-US" sz="3800" b="1" dirty="0">
              <a:solidFill>
                <a:schemeClr val="accent2">
                  <a:lumMod val="76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3F7E9F-51A4-58EC-2201-4967A8DDE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91701" y="362087"/>
            <a:ext cx="2095449" cy="1694794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72E5584F-222F-62C2-6991-BB04EF5A2886}"/>
              </a:ext>
            </a:extLst>
          </p:cNvPr>
          <p:cNvSpPr txBox="1"/>
          <p:nvPr/>
        </p:nvSpPr>
        <p:spPr>
          <a:xfrm>
            <a:off x="821459" y="1582836"/>
            <a:ext cx="10452676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b="1" dirty="0"/>
              <a:t>Rakkaus. Petos. Kosto. Seikkailu.</a:t>
            </a:r>
          </a:p>
          <a:p>
            <a:endParaRPr lang="fi-FI" sz="2400" i="1" dirty="0">
              <a:ea typeface="+mn-lt"/>
              <a:cs typeface="+mn-lt"/>
            </a:endParaRPr>
          </a:p>
          <a:p>
            <a:r>
              <a:rPr lang="fi-FI" sz="2400" i="1" dirty="0">
                <a:ea typeface="+mn-lt"/>
                <a:cs typeface="+mn-lt"/>
              </a:rPr>
              <a:t>Monte-</a:t>
            </a:r>
            <a:r>
              <a:rPr lang="fi-FI" sz="2400" i="1" dirty="0" err="1">
                <a:ea typeface="+mn-lt"/>
                <a:cs typeface="+mn-lt"/>
              </a:rPr>
              <a:t>Criston</a:t>
            </a:r>
            <a:r>
              <a:rPr lang="fi-FI" sz="2400" i="1" dirty="0">
                <a:ea typeface="+mn-lt"/>
                <a:cs typeface="+mn-lt"/>
              </a:rPr>
              <a:t> kreivi</a:t>
            </a:r>
            <a:r>
              <a:rPr lang="fi-FI" sz="2400" dirty="0">
                <a:ea typeface="+mn-lt"/>
                <a:cs typeface="+mn-lt"/>
              </a:rPr>
              <a:t> kertoo traagisen tarinan väärin perustein vangitusta </a:t>
            </a:r>
            <a:r>
              <a:rPr lang="fi-FI" sz="2400" dirty="0" err="1">
                <a:ea typeface="+mn-lt"/>
                <a:cs typeface="+mn-lt"/>
              </a:rPr>
              <a:t>Edmond</a:t>
            </a:r>
            <a:r>
              <a:rPr lang="fi-FI" sz="2400" dirty="0">
                <a:ea typeface="+mn-lt"/>
                <a:cs typeface="+mn-lt"/>
              </a:rPr>
              <a:t> </a:t>
            </a:r>
            <a:r>
              <a:rPr lang="fi-FI" sz="2400" dirty="0" err="1">
                <a:ea typeface="+mn-lt"/>
                <a:cs typeface="+mn-lt"/>
              </a:rPr>
              <a:t>Dantèsista</a:t>
            </a:r>
            <a:r>
              <a:rPr lang="fi-FI" sz="2400" dirty="0">
                <a:ea typeface="+mn-lt"/>
                <a:cs typeface="+mn-lt"/>
              </a:rPr>
              <a:t>. </a:t>
            </a:r>
            <a:r>
              <a:rPr lang="fi-FI" sz="2400" dirty="0" err="1">
                <a:ea typeface="+mn-lt"/>
                <a:cs typeface="+mn-lt"/>
              </a:rPr>
              <a:t>Edmond</a:t>
            </a:r>
            <a:r>
              <a:rPr lang="fi-FI" sz="2400" dirty="0">
                <a:ea typeface="+mn-lt"/>
                <a:cs typeface="+mn-lt"/>
              </a:rPr>
              <a:t> palaa tarinan alussa Marseilleen. Hänestä on tulossa </a:t>
            </a:r>
            <a:r>
              <a:rPr lang="fi-FI" sz="2400" dirty="0" err="1">
                <a:ea typeface="+mn-lt"/>
                <a:cs typeface="+mn-lt"/>
              </a:rPr>
              <a:t>Pharaon</a:t>
            </a:r>
            <a:r>
              <a:rPr lang="fi-FI" sz="2400" dirty="0">
                <a:ea typeface="+mn-lt"/>
                <a:cs typeface="+mn-lt"/>
              </a:rPr>
              <a:t>-laivan kapteeni, ja hän aikoo mennä naimisiin rakastamansa naisen, </a:t>
            </a:r>
            <a:r>
              <a:rPr lang="fi-FI" sz="2400" dirty="0" err="1">
                <a:ea typeface="+mn-lt"/>
                <a:cs typeface="+mn-lt"/>
              </a:rPr>
              <a:t>Mercedesin</a:t>
            </a:r>
            <a:r>
              <a:rPr lang="fi-FI" sz="2400" dirty="0">
                <a:ea typeface="+mn-lt"/>
                <a:cs typeface="+mn-lt"/>
              </a:rPr>
              <a:t>, kanssa. Häät kuitenkin keskeytyvät, sillä </a:t>
            </a:r>
            <a:r>
              <a:rPr lang="fi-FI" sz="2400" dirty="0" err="1">
                <a:ea typeface="+mn-lt"/>
                <a:cs typeface="+mn-lt"/>
              </a:rPr>
              <a:t>Edmondia</a:t>
            </a:r>
            <a:r>
              <a:rPr lang="fi-FI" sz="2400" dirty="0">
                <a:ea typeface="+mn-lt"/>
                <a:cs typeface="+mn-lt"/>
              </a:rPr>
              <a:t> tullaan pidättämään ja hänet viedään vankilaan. Kukaan ei tunnu ymmärtävän, miksi. Ei edes </a:t>
            </a:r>
            <a:r>
              <a:rPr lang="fi-FI" sz="2400" dirty="0" err="1">
                <a:ea typeface="+mn-lt"/>
                <a:cs typeface="+mn-lt"/>
              </a:rPr>
              <a:t>Edmond</a:t>
            </a:r>
            <a:r>
              <a:rPr lang="fi-FI" sz="2400" dirty="0">
                <a:ea typeface="+mn-lt"/>
                <a:cs typeface="+mn-lt"/>
              </a:rPr>
              <a:t> itse.</a:t>
            </a:r>
          </a:p>
          <a:p>
            <a:endParaRPr lang="fi-FI" sz="2400" dirty="0">
              <a:ea typeface="+mn-lt"/>
              <a:cs typeface="+mn-lt"/>
            </a:endParaRPr>
          </a:p>
          <a:p>
            <a:r>
              <a:rPr lang="fi-FI" sz="2400" dirty="0">
                <a:ea typeface="+mn-lt"/>
                <a:cs typeface="+mn-lt"/>
              </a:rPr>
              <a:t>Näytelmä kertoo petoksesta, vääryydestä ja kyltymättömästä oikeudenjanosta, mutta myös ihmisestä, joka muuttuu kostonsa myötä ja on vaarassa menettää kykynsä rakastaa.</a:t>
            </a:r>
            <a:endParaRPr lang="fi-FI" sz="2400" dirty="0"/>
          </a:p>
          <a:p>
            <a:pPr algn="l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41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51BF3-D07F-B9E0-6051-598653D2E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362" y="398995"/>
            <a:ext cx="6002110" cy="723128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accent2">
                    <a:lumMod val="76000"/>
                  </a:schemeClr>
                </a:solidFill>
              </a:rPr>
              <a:t>Kuka </a:t>
            </a:r>
            <a:r>
              <a:rPr lang="en-US" sz="3600" b="1" err="1">
                <a:solidFill>
                  <a:schemeClr val="accent2">
                    <a:lumMod val="76000"/>
                  </a:schemeClr>
                </a:solidFill>
              </a:rPr>
              <a:t>oli</a:t>
            </a:r>
            <a:r>
              <a:rPr lang="en-US" sz="3600" b="1">
                <a:solidFill>
                  <a:schemeClr val="accent2">
                    <a:lumMod val="76000"/>
                  </a:schemeClr>
                </a:solidFill>
              </a:rPr>
              <a:t> Alexandre Dumas?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5FFDF2-6384-8D40-0D3B-ED9B3CEF2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103" y="1129268"/>
            <a:ext cx="8073588" cy="552734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70000"/>
              </a:lnSpc>
            </a:pPr>
            <a:r>
              <a:rPr lang="en-US" sz="1600">
                <a:latin typeface="Arial"/>
                <a:ea typeface="+mn-lt"/>
                <a:cs typeface="Arial"/>
              </a:rPr>
              <a:t>Alexandre Dumas (</a:t>
            </a:r>
            <a:r>
              <a:rPr lang="en-US" sz="1600" err="1">
                <a:latin typeface="Arial"/>
                <a:ea typeface="+mn-lt"/>
                <a:cs typeface="Arial"/>
              </a:rPr>
              <a:t>vanhempi</a:t>
            </a:r>
            <a:r>
              <a:rPr lang="en-US" sz="1600">
                <a:latin typeface="Arial"/>
                <a:ea typeface="+mn-lt"/>
                <a:cs typeface="Arial"/>
              </a:rPr>
              <a:t>) </a:t>
            </a:r>
            <a:r>
              <a:rPr lang="en-US" sz="1600" err="1">
                <a:latin typeface="Arial"/>
                <a:ea typeface="+mn-lt"/>
                <a:cs typeface="Arial"/>
              </a:rPr>
              <a:t>syntyi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Ranskassa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lähellä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Pariisia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vuonna</a:t>
            </a:r>
            <a:r>
              <a:rPr lang="en-US" sz="1600">
                <a:latin typeface="Arial"/>
                <a:ea typeface="+mn-lt"/>
                <a:cs typeface="Arial"/>
              </a:rPr>
              <a:t> 1802. </a:t>
            </a:r>
            <a:endParaRPr lang="fi-FI" sz="1600">
              <a:latin typeface="Arial"/>
              <a:cs typeface="Arial"/>
            </a:endParaRPr>
          </a:p>
          <a:p>
            <a:pPr>
              <a:lnSpc>
                <a:spcPct val="170000"/>
              </a:lnSpc>
            </a:pPr>
            <a:r>
              <a:rPr lang="en-US" sz="1600" err="1">
                <a:latin typeface="Arial"/>
                <a:ea typeface="+mn-lt"/>
                <a:cs typeface="Arial"/>
              </a:rPr>
              <a:t>Hänen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sotilaana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toiminut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isänsä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kuoli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kun</a:t>
            </a:r>
            <a:r>
              <a:rPr lang="en-US" sz="1600">
                <a:latin typeface="Arial"/>
                <a:ea typeface="+mn-lt"/>
                <a:cs typeface="Arial"/>
              </a:rPr>
              <a:t> Alexandre </a:t>
            </a:r>
            <a:r>
              <a:rPr lang="en-US" sz="1600" err="1">
                <a:latin typeface="Arial"/>
                <a:ea typeface="+mn-lt"/>
                <a:cs typeface="Arial"/>
              </a:rPr>
              <a:t>oli</a:t>
            </a:r>
            <a:r>
              <a:rPr lang="en-US" sz="1600">
                <a:latin typeface="Arial"/>
                <a:ea typeface="+mn-lt"/>
                <a:cs typeface="Arial"/>
              </a:rPr>
              <a:t> vain </a:t>
            </a:r>
            <a:r>
              <a:rPr lang="en-US" sz="1600" err="1">
                <a:latin typeface="Arial"/>
                <a:ea typeface="+mn-lt"/>
                <a:cs typeface="Arial"/>
              </a:rPr>
              <a:t>neljävuotias</a:t>
            </a:r>
            <a:r>
              <a:rPr lang="en-US" sz="1600">
                <a:latin typeface="Arial"/>
                <a:ea typeface="+mn-lt"/>
                <a:cs typeface="Arial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en-US" sz="1600">
                <a:latin typeface="Arial"/>
                <a:ea typeface="+mn-lt"/>
                <a:cs typeface="Arial"/>
              </a:rPr>
              <a:t>Alexandre </a:t>
            </a:r>
            <a:r>
              <a:rPr lang="en-US" sz="1600" err="1">
                <a:latin typeface="Arial"/>
                <a:ea typeface="+mn-lt"/>
                <a:cs typeface="Arial"/>
              </a:rPr>
              <a:t>ei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ollut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kovin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kiinnostunut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koulunkäynnistä</a:t>
            </a:r>
            <a:r>
              <a:rPr lang="en-US" sz="1600">
                <a:latin typeface="Arial"/>
                <a:ea typeface="+mn-lt"/>
                <a:cs typeface="Arial"/>
              </a:rPr>
              <a:t>. Sen </a:t>
            </a:r>
            <a:r>
              <a:rPr lang="en-US" sz="1600" err="1">
                <a:latin typeface="Arial"/>
                <a:ea typeface="+mn-lt"/>
                <a:cs typeface="Arial"/>
              </a:rPr>
              <a:t>sijaan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rakasti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kirjoja</a:t>
            </a:r>
            <a:r>
              <a:rPr lang="en-US" sz="1600">
                <a:latin typeface="Arial"/>
                <a:ea typeface="+mn-lt"/>
                <a:cs typeface="Arial"/>
              </a:rPr>
              <a:t> ja </a:t>
            </a:r>
            <a:r>
              <a:rPr lang="en-US" sz="1600" err="1">
                <a:latin typeface="Arial"/>
                <a:ea typeface="+mn-lt"/>
                <a:cs typeface="Arial"/>
              </a:rPr>
              <a:t>luki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kaiken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mitä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sai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käsiinsä</a:t>
            </a:r>
            <a:r>
              <a:rPr lang="en-US" sz="1600">
                <a:latin typeface="Arial"/>
                <a:ea typeface="+mn-lt"/>
                <a:cs typeface="Arial"/>
              </a:rPr>
              <a:t>. </a:t>
            </a:r>
            <a:r>
              <a:rPr lang="en-US" sz="1600" err="1">
                <a:latin typeface="Arial"/>
                <a:ea typeface="+mn-lt"/>
                <a:cs typeface="Arial"/>
              </a:rPr>
              <a:t>Äiti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kertoi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hänelle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myös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tarinoita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isän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sotaretkistä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mikä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ruokki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Alexandren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mielikuvitusta</a:t>
            </a:r>
            <a:r>
              <a:rPr lang="en-US" sz="1600">
                <a:latin typeface="Arial"/>
                <a:ea typeface="+mn-lt"/>
                <a:cs typeface="Arial"/>
              </a:rPr>
              <a:t>.</a:t>
            </a:r>
            <a:endParaRPr lang="en-US" sz="1600"/>
          </a:p>
          <a:p>
            <a:pPr>
              <a:lnSpc>
                <a:spcPct val="170000"/>
              </a:lnSpc>
            </a:pPr>
            <a:r>
              <a:rPr lang="en-US" sz="1600">
                <a:latin typeface="Arial"/>
                <a:ea typeface="+mn-lt"/>
                <a:cs typeface="Arial"/>
              </a:rPr>
              <a:t>Isän </a:t>
            </a:r>
            <a:r>
              <a:rPr lang="en-US" sz="1600" err="1">
                <a:latin typeface="Arial"/>
                <a:ea typeface="+mn-lt"/>
                <a:cs typeface="Arial"/>
              </a:rPr>
              <a:t>sotilasuran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myötä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perheellä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oli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suhteita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joiden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turvin</a:t>
            </a:r>
            <a:r>
              <a:rPr lang="en-US" sz="1600">
                <a:latin typeface="Arial"/>
                <a:ea typeface="+mn-lt"/>
                <a:cs typeface="Arial"/>
              </a:rPr>
              <a:t> Alexandre </a:t>
            </a:r>
            <a:r>
              <a:rPr lang="en-US" sz="1600" err="1">
                <a:latin typeface="Arial"/>
                <a:ea typeface="+mn-lt"/>
                <a:cs typeface="Arial"/>
              </a:rPr>
              <a:t>pääsi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muuttamaan</a:t>
            </a:r>
            <a:r>
              <a:rPr lang="en-US" sz="1600">
                <a:latin typeface="Arial"/>
                <a:ea typeface="+mn-lt"/>
                <a:cs typeface="Arial"/>
              </a:rPr>
              <a:t> 20-vuotiaana </a:t>
            </a:r>
            <a:r>
              <a:rPr lang="en-US" sz="1600" err="1">
                <a:latin typeface="Arial"/>
                <a:ea typeface="+mn-lt"/>
                <a:cs typeface="Arial"/>
              </a:rPr>
              <a:t>Pariisiin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jossa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alkoi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ensin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kirjoittaa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lehtiartikkeleita</a:t>
            </a:r>
            <a:r>
              <a:rPr lang="en-US" sz="1600">
                <a:latin typeface="Arial"/>
                <a:ea typeface="+mn-lt"/>
                <a:cs typeface="Arial"/>
              </a:rPr>
              <a:t> ja </a:t>
            </a:r>
            <a:r>
              <a:rPr lang="en-US" sz="1600" err="1">
                <a:latin typeface="Arial"/>
                <a:ea typeface="+mn-lt"/>
                <a:cs typeface="Arial"/>
              </a:rPr>
              <a:t>näytelmiä</a:t>
            </a:r>
            <a:r>
              <a:rPr lang="en-US" sz="1600">
                <a:latin typeface="Arial"/>
                <a:ea typeface="+mn-lt"/>
                <a:cs typeface="Arial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en-US" sz="1600" err="1">
                <a:latin typeface="Arial"/>
                <a:ea typeface="+mn-lt"/>
                <a:cs typeface="Arial"/>
              </a:rPr>
              <a:t>Menestyneiden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näytelmien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jälkeen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siirtyi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kirjoittamaan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romaaneja</a:t>
            </a:r>
            <a:r>
              <a:rPr lang="en-US" sz="1600">
                <a:latin typeface="Arial"/>
                <a:ea typeface="+mn-lt"/>
                <a:cs typeface="Arial"/>
              </a:rPr>
              <a:t> ja </a:t>
            </a:r>
            <a:r>
              <a:rPr lang="en-US" sz="1600" err="1">
                <a:latin typeface="Arial"/>
                <a:ea typeface="+mn-lt"/>
                <a:cs typeface="Arial"/>
              </a:rPr>
              <a:t>hänen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tunnetuimmat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teoksensa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ovat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seikkailuromaanit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b="1" i="1" err="1">
                <a:latin typeface="Arial"/>
                <a:ea typeface="+mn-lt"/>
                <a:cs typeface="Arial"/>
              </a:rPr>
              <a:t>Kolme</a:t>
            </a:r>
            <a:r>
              <a:rPr lang="en-US" sz="1600" b="1" i="1">
                <a:latin typeface="Arial"/>
                <a:ea typeface="+mn-lt"/>
                <a:cs typeface="Arial"/>
              </a:rPr>
              <a:t> </a:t>
            </a:r>
            <a:r>
              <a:rPr lang="en-US" sz="1600" b="1" i="1" err="1">
                <a:latin typeface="Arial"/>
                <a:ea typeface="+mn-lt"/>
                <a:cs typeface="Arial"/>
              </a:rPr>
              <a:t>muskettisoturia</a:t>
            </a:r>
            <a:r>
              <a:rPr lang="en-US" sz="1600" i="1">
                <a:latin typeface="Arial"/>
                <a:ea typeface="+mn-lt"/>
                <a:cs typeface="Arial"/>
              </a:rPr>
              <a:t> </a:t>
            </a:r>
            <a:r>
              <a:rPr lang="en-US" sz="1600">
                <a:latin typeface="Arial"/>
                <a:ea typeface="+mn-lt"/>
                <a:cs typeface="Arial"/>
              </a:rPr>
              <a:t>(1844) ja </a:t>
            </a:r>
            <a:r>
              <a:rPr lang="en-US" sz="1600" b="1" i="1">
                <a:latin typeface="Arial"/>
                <a:ea typeface="+mn-lt"/>
                <a:cs typeface="Arial"/>
              </a:rPr>
              <a:t>Monte-Criston </a:t>
            </a:r>
            <a:r>
              <a:rPr lang="en-US" sz="1600" b="1" i="1" err="1">
                <a:latin typeface="Arial"/>
                <a:ea typeface="+mn-lt"/>
                <a:cs typeface="Arial"/>
              </a:rPr>
              <a:t>kreivi</a:t>
            </a:r>
            <a:r>
              <a:rPr lang="en-US" sz="1600" b="1" i="1">
                <a:latin typeface="Arial"/>
                <a:ea typeface="+mn-lt"/>
                <a:cs typeface="Arial"/>
              </a:rPr>
              <a:t> </a:t>
            </a:r>
            <a:r>
              <a:rPr lang="en-US" sz="1600">
                <a:latin typeface="Arial"/>
                <a:ea typeface="+mn-lt"/>
                <a:cs typeface="Arial"/>
              </a:rPr>
              <a:t>(1844).</a:t>
            </a:r>
          </a:p>
          <a:p>
            <a:pPr>
              <a:lnSpc>
                <a:spcPct val="170000"/>
              </a:lnSpc>
            </a:pPr>
            <a:r>
              <a:rPr lang="en-US" sz="1600">
                <a:latin typeface="Arial"/>
                <a:cs typeface="Arial"/>
              </a:rPr>
              <a:t>Alexandre Dumas </a:t>
            </a:r>
            <a:r>
              <a:rPr lang="en-US" sz="1600" err="1">
                <a:latin typeface="Arial"/>
                <a:cs typeface="Arial"/>
              </a:rPr>
              <a:t>kuoli</a:t>
            </a:r>
            <a:r>
              <a:rPr lang="en-US" sz="160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vuonna</a:t>
            </a:r>
            <a:r>
              <a:rPr lang="en-US" sz="1600">
                <a:latin typeface="Arial"/>
                <a:cs typeface="Arial"/>
              </a:rPr>
              <a:t> 1870.</a:t>
            </a:r>
          </a:p>
        </p:txBody>
      </p:sp>
      <p:pic>
        <p:nvPicPr>
          <p:cNvPr id="4" name="Content Placeholder 3" descr="Alexandre Dumas: Quotes &amp; Texts">
            <a:extLst>
              <a:ext uri="{FF2B5EF4-FFF2-40B4-BE49-F238E27FC236}">
                <a16:creationId xmlns:a16="http://schemas.microsoft.com/office/drawing/2014/main" id="{90BB848E-4B34-AF39-5A75-345B013C20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9"/>
          <a:stretch>
            <a:fillRect/>
          </a:stretch>
        </p:blipFill>
        <p:spPr>
          <a:xfrm>
            <a:off x="5598" y="10"/>
            <a:ext cx="3746249" cy="68651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8138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0B873-C215-5DD8-6F08-5CA6E6A9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D8245-0567-112F-9C4A-831E976F4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75" y="2285385"/>
            <a:ext cx="6195715" cy="38487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3600">
              <a:latin typeface="Aptos Display"/>
            </a:endParaRPr>
          </a:p>
          <a:p>
            <a:pPr marL="0" indent="0">
              <a:buNone/>
            </a:pPr>
            <a:r>
              <a:rPr lang="fi-FI" sz="3600">
                <a:latin typeface="Aptos Display"/>
              </a:rPr>
              <a:t>Keitä kaikkia ammattilaisia näytelmän tekemiseen osallistuu?</a:t>
            </a:r>
            <a:endParaRPr lang="en-US" sz="3600">
              <a:latin typeface="Aptos Display"/>
            </a:endParaRPr>
          </a:p>
          <a:p>
            <a:pPr marL="0" indent="0">
              <a:buNone/>
            </a:pPr>
            <a:endParaRPr lang="en-US" sz="2000">
              <a:latin typeface="Aptos Displa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9045D-76F1-FEA4-57A8-C58ED27028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CDE173-B47D-AB05-CCE1-DAD693B19B09}"/>
              </a:ext>
            </a:extLst>
          </p:cNvPr>
          <p:cNvSpPr txBox="1"/>
          <p:nvPr/>
        </p:nvSpPr>
        <p:spPr>
          <a:xfrm>
            <a:off x="645250" y="1187875"/>
            <a:ext cx="534408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 dirty="0" err="1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Mietitään</a:t>
            </a:r>
            <a:r>
              <a:rPr lang="en-US" sz="4000" b="1" dirty="0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0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733278-37A9-0E96-F5DE-EB275EE78F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1282"/>
            <a:ext cx="12192000" cy="471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6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1209AA-6CD1-CEFD-7B40-FD01622B4D1A}"/>
              </a:ext>
            </a:extLst>
          </p:cNvPr>
          <p:cNvSpPr txBox="1"/>
          <p:nvPr/>
        </p:nvSpPr>
        <p:spPr>
          <a:xfrm>
            <a:off x="506731" y="217225"/>
            <a:ext cx="264957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 err="1">
                <a:solidFill>
                  <a:schemeClr val="accent2">
                    <a:lumMod val="76000"/>
                  </a:schemeClr>
                </a:solidFill>
              </a:rPr>
              <a:t>Rooleissa</a:t>
            </a:r>
            <a:r>
              <a:rPr lang="en-US" sz="2800" b="1" dirty="0">
                <a:solidFill>
                  <a:schemeClr val="accent2">
                    <a:lumMod val="76000"/>
                  </a:schemeClr>
                </a:solidFill>
              </a:rPr>
              <a:t>: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7F9D93E-A5A8-02A8-B80D-E5242E844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31" y="863468"/>
            <a:ext cx="9866214" cy="59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38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6679" y="723898"/>
            <a:ext cx="4528910" cy="11615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err="1">
                <a:solidFill>
                  <a:schemeClr val="accent2">
                    <a:lumMod val="76000"/>
                  </a:schemeClr>
                </a:solidFill>
              </a:rPr>
              <a:t>Keskustellaan</a:t>
            </a:r>
            <a:r>
              <a:rPr lang="en-US" sz="4000" b="1">
                <a:solidFill>
                  <a:schemeClr val="accent2">
                    <a:lumMod val="76000"/>
                  </a:schemeClr>
                </a:solidFill>
              </a:rPr>
              <a:t>!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91538" y="2056725"/>
            <a:ext cx="6147252" cy="40773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Onko </a:t>
            </a:r>
            <a:r>
              <a:rPr lang="en-US" err="1"/>
              <a:t>kukaan</a:t>
            </a:r>
            <a:r>
              <a:rPr lang="en-US"/>
              <a:t> </a:t>
            </a:r>
            <a:r>
              <a:rPr lang="en-US" err="1"/>
              <a:t>tämän</a:t>
            </a:r>
            <a:r>
              <a:rPr lang="en-US"/>
              <a:t> </a:t>
            </a:r>
            <a:r>
              <a:rPr lang="en-US" err="1"/>
              <a:t>näytelmän</a:t>
            </a:r>
            <a:r>
              <a:rPr lang="en-US"/>
              <a:t> </a:t>
            </a:r>
            <a:r>
              <a:rPr lang="en-US" err="1"/>
              <a:t>tekijöistä</a:t>
            </a:r>
            <a:r>
              <a:rPr lang="en-US"/>
              <a:t> tai </a:t>
            </a:r>
            <a:r>
              <a:rPr lang="en-US" err="1"/>
              <a:t>näyttelijöistä</a:t>
            </a:r>
            <a:r>
              <a:rPr lang="en-US"/>
              <a:t> </a:t>
            </a:r>
            <a:r>
              <a:rPr lang="en-US" err="1"/>
              <a:t>sinulle</a:t>
            </a:r>
            <a:r>
              <a:rPr lang="en-US"/>
              <a:t> </a:t>
            </a:r>
            <a:r>
              <a:rPr lang="en-US" err="1"/>
              <a:t>entuudestaan</a:t>
            </a:r>
            <a:r>
              <a:rPr lang="en-US"/>
              <a:t> </a:t>
            </a:r>
            <a:r>
              <a:rPr lang="en-US" err="1"/>
              <a:t>tuttu</a:t>
            </a:r>
            <a:r>
              <a:rPr lang="en-US"/>
              <a:t>?</a:t>
            </a:r>
          </a:p>
          <a:p>
            <a:r>
              <a:rPr lang="en-US" err="1"/>
              <a:t>Keitä</a:t>
            </a:r>
            <a:r>
              <a:rPr lang="en-US"/>
              <a:t> </a:t>
            </a:r>
            <a:r>
              <a:rPr lang="en-US" err="1"/>
              <a:t>suomalaisia</a:t>
            </a:r>
            <a:r>
              <a:rPr lang="en-US"/>
              <a:t> </a:t>
            </a:r>
            <a:r>
              <a:rPr lang="en-US" err="1"/>
              <a:t>näyttelijöitä</a:t>
            </a:r>
            <a:r>
              <a:rPr lang="en-US"/>
              <a:t> (</a:t>
            </a:r>
            <a:r>
              <a:rPr lang="en-US" err="1"/>
              <a:t>muista</a:t>
            </a:r>
            <a:r>
              <a:rPr lang="en-US"/>
              <a:t> </a:t>
            </a:r>
            <a:r>
              <a:rPr lang="en-US" err="1"/>
              <a:t>näytelmistä</a:t>
            </a:r>
            <a:r>
              <a:rPr lang="en-US"/>
              <a:t>, </a:t>
            </a:r>
            <a:r>
              <a:rPr lang="en-US" err="1"/>
              <a:t>elokuvista</a:t>
            </a:r>
            <a:r>
              <a:rPr lang="en-US"/>
              <a:t> tai tv-</a:t>
            </a:r>
            <a:r>
              <a:rPr lang="en-US" err="1"/>
              <a:t>ohjelmista</a:t>
            </a:r>
            <a:r>
              <a:rPr lang="en-US"/>
              <a:t>) </a:t>
            </a:r>
            <a:r>
              <a:rPr lang="en-US" err="1"/>
              <a:t>tiedät</a:t>
            </a:r>
            <a:r>
              <a:rPr lang="en-US"/>
              <a:t> </a:t>
            </a:r>
            <a:r>
              <a:rPr lang="en-US" err="1"/>
              <a:t>nimeltä</a:t>
            </a:r>
            <a:r>
              <a:rPr lang="en-US"/>
              <a:t>?</a:t>
            </a:r>
          </a:p>
          <a:p>
            <a:r>
              <a:rPr lang="en-US"/>
              <a:t>Oletko </a:t>
            </a:r>
            <a:r>
              <a:rPr lang="en-US" err="1"/>
              <a:t>käynyt</a:t>
            </a:r>
            <a:r>
              <a:rPr lang="en-US"/>
              <a:t> </a:t>
            </a:r>
            <a:r>
              <a:rPr lang="en-US" err="1"/>
              <a:t>teatterissa</a:t>
            </a:r>
            <a:r>
              <a:rPr lang="en-US"/>
              <a:t> </a:t>
            </a:r>
            <a:r>
              <a:rPr lang="en-US" err="1"/>
              <a:t>aiemmin</a:t>
            </a:r>
            <a:r>
              <a:rPr lang="en-US"/>
              <a:t>?  </a:t>
            </a:r>
            <a:r>
              <a:rPr lang="en-US" err="1"/>
              <a:t>Missä</a:t>
            </a:r>
            <a:r>
              <a:rPr lang="en-US"/>
              <a:t> </a:t>
            </a:r>
            <a:r>
              <a:rPr lang="en-US" err="1"/>
              <a:t>teatterissa</a:t>
            </a:r>
            <a:r>
              <a:rPr lang="en-US"/>
              <a:t>?</a:t>
            </a:r>
          </a:p>
          <a:p>
            <a:r>
              <a:rPr lang="en-US"/>
              <a:t>Mitä </a:t>
            </a:r>
            <a:r>
              <a:rPr lang="en-US" err="1"/>
              <a:t>näytelmiä</a:t>
            </a:r>
            <a:r>
              <a:rPr lang="en-US"/>
              <a:t> </a:t>
            </a:r>
            <a:r>
              <a:rPr lang="en-US" err="1"/>
              <a:t>olet</a:t>
            </a:r>
            <a:r>
              <a:rPr lang="en-US"/>
              <a:t> </a:t>
            </a:r>
            <a:r>
              <a:rPr lang="en-US" err="1"/>
              <a:t>nähnyt</a:t>
            </a:r>
            <a:r>
              <a:rPr lang="en-US"/>
              <a:t>?</a:t>
            </a:r>
          </a:p>
          <a:p>
            <a:endParaRPr lang="en-US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51C7C3-3983-D140-1552-C63C69B772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7123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BF12-D771-66A1-7A7A-73BA456A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60F07-0038-380C-4F96-BE569D0C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364626"/>
            <a:ext cx="10268712" cy="1728852"/>
          </a:xfrm>
        </p:spPr>
        <p:txBody>
          <a:bodyPr>
            <a:normAutofit/>
          </a:bodyPr>
          <a:lstStyle/>
          <a:p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Monte-</a:t>
            </a:r>
            <a:r>
              <a:rPr lang="fi-FI" sz="3200" dirty="0" err="1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Criston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kreivin 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ohjaaja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Antti Mikkola 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ja </a:t>
            </a:r>
            <a:b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</a:b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pääosanäyttelijä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Lasse Viitamäki 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haastattelussa </a:t>
            </a:r>
            <a:r>
              <a:rPr lang="fi-FI" sz="13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(6:35)</a:t>
            </a:r>
            <a:endParaRPr lang="en-US" sz="1300" dirty="0">
              <a:solidFill>
                <a:schemeClr val="accent2">
                  <a:lumMod val="76000"/>
                </a:schemeClr>
              </a:solidFill>
            </a:endParaRPr>
          </a:p>
        </p:txBody>
      </p:sp>
      <p:pic>
        <p:nvPicPr>
          <p:cNvPr id="12" name="Online Media 11" descr="Monte Criston kreivin ohjaaja Antti Mikkola ja pääosanäyttelijä Lasse Viitamäki haastattelussa">
            <a:hlinkClick r:id="" action="ppaction://media"/>
            <a:extLst>
              <a:ext uri="{FF2B5EF4-FFF2-40B4-BE49-F238E27FC236}">
                <a16:creationId xmlns:a16="http://schemas.microsoft.com/office/drawing/2014/main" id="{8A98C0EB-8C7E-0C60-6057-CE5AF2F21BE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3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294667" y="577204"/>
            <a:ext cx="7523584" cy="21449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3600"/>
              <a:t>Aloitti toimintansa vuonna 1904.</a:t>
            </a:r>
          </a:p>
          <a:p>
            <a:r>
              <a:rPr lang="fi-FI" sz="3600"/>
              <a:t>Teatteritalo valmistui vuonna 1912.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C6C5D-F15A-F740-2E68-366081C00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24" y="577399"/>
            <a:ext cx="2768149" cy="2277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2F72E6-2053-50D3-24BC-0C81183799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4249" y="2720521"/>
            <a:ext cx="8002361" cy="34344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6A7B83-91BD-0FD7-EBFC-96221FE1EE13}"/>
              </a:ext>
            </a:extLst>
          </p:cNvPr>
          <p:cNvSpPr txBox="1"/>
          <p:nvPr/>
        </p:nvSpPr>
        <p:spPr>
          <a:xfrm>
            <a:off x="269006" y="3294115"/>
            <a:ext cx="378988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fi-FI" sz="3600"/>
              <a:t>Nykyisin kaksi näyttämöä: Päänäyttämö ja Frenckell-näyttämö. 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86615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4440F-5EE7-5298-C12B-3D9CB4A7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936" y="365125"/>
            <a:ext cx="9578522" cy="621620"/>
          </a:xfrm>
        </p:spPr>
        <p:txBody>
          <a:bodyPr>
            <a:normAutofit fontScale="90000"/>
          </a:bodyPr>
          <a:lstStyle/>
          <a:p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Monte-</a:t>
            </a:r>
            <a:r>
              <a:rPr lang="fi-FI" sz="3200" b="1" dirty="0" err="1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Criston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kreivi esitetään päänäyttämöllä </a:t>
            </a:r>
            <a:r>
              <a:rPr lang="fi-FI" sz="14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(2:42)</a:t>
            </a:r>
            <a:endParaRPr lang="en-US" sz="3200" dirty="0">
              <a:solidFill>
                <a:schemeClr val="accent2">
                  <a:lumMod val="76000"/>
                </a:schemeClr>
              </a:solidFill>
            </a:endParaRPr>
          </a:p>
        </p:txBody>
      </p:sp>
      <p:pic>
        <p:nvPicPr>
          <p:cNvPr id="4" name="Online Media 3" title="Tampereen Teatterin avajaiset 2025">
            <a:hlinkClick r:id="" action="ppaction://noaction"/>
            <a:extLst>
              <a:ext uri="{FF2B5EF4-FFF2-40B4-BE49-F238E27FC236}">
                <a16:creationId xmlns:a16="http://schemas.microsoft.com/office/drawing/2014/main" id="{E6C0580C-882D-67B8-09C6-9FAA6F04C6D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98242" y="986745"/>
            <a:ext cx="9580562" cy="541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71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E8CB9-74A0-6812-658F-F7332029C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Yhdistä</a:t>
            </a:r>
            <a:r>
              <a:rPr lang="en-US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kirjailija</a:t>
            </a:r>
            <a:r>
              <a:rPr lang="en-US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teokseen</a:t>
            </a:r>
            <a:endParaRPr lang="en-US" b="1" dirty="0">
              <a:solidFill>
                <a:schemeClr val="accent2">
                  <a:lumMod val="76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12BE7-2962-01C9-E043-F49E7E89F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176"/>
            <a:ext cx="10515600" cy="476878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fi-FI" sz="6000" b="1" dirty="0"/>
              <a:t>Näistä seikkailu- ja jännitysromaaneista on tehty elokuvia ja/tai näytelmiä</a:t>
            </a:r>
            <a:endParaRPr lang="fi-FI" sz="3800" dirty="0"/>
          </a:p>
          <a:p>
            <a:pPr marL="0" indent="0">
              <a:buNone/>
            </a:pPr>
            <a:br>
              <a:rPr lang="fi-FI" sz="3800" dirty="0"/>
            </a:br>
            <a:r>
              <a:rPr lang="fi-FI" sz="3800" dirty="0"/>
              <a:t>Alexandre Dumas 		______		1. Maailman ympäri 80 päivässä	</a:t>
            </a:r>
          </a:p>
          <a:p>
            <a:pPr marL="0" indent="0">
              <a:buNone/>
            </a:pPr>
            <a:r>
              <a:rPr lang="fi-FI" sz="3800" dirty="0"/>
              <a:t>Mark Twain		______		</a:t>
            </a:r>
            <a:r>
              <a:rPr lang="fi-FI" sz="3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 Er</a:t>
            </a:r>
            <a:r>
              <a:rPr lang="fi-FI" sz="3800" dirty="0"/>
              <a:t>ämaan kutsu			</a:t>
            </a:r>
          </a:p>
          <a:p>
            <a:pPr marL="0" indent="0">
              <a:buNone/>
            </a:pPr>
            <a:r>
              <a:rPr lang="fi-FI" sz="3800" dirty="0"/>
              <a:t>Daniel Defoe		_______		3. Harry Potter			</a:t>
            </a:r>
          </a:p>
          <a:p>
            <a:pPr marL="0" indent="0">
              <a:buNone/>
            </a:pPr>
            <a:r>
              <a:rPr lang="fi-FI" sz="3800" dirty="0"/>
              <a:t>Jules Verne		______		4. Aarresaari			</a:t>
            </a:r>
          </a:p>
          <a:p>
            <a:pPr marL="0" indent="0">
              <a:buNone/>
            </a:pPr>
            <a:r>
              <a:rPr lang="en-US" sz="3800" dirty="0"/>
              <a:t>Robert Louis Stevenson	______		5. </a:t>
            </a:r>
            <a:r>
              <a:rPr lang="en-US" sz="3800" dirty="0" err="1"/>
              <a:t>Labyrintti</a:t>
            </a:r>
            <a:r>
              <a:rPr lang="en-US" sz="3800" dirty="0"/>
              <a:t>	 </a:t>
            </a:r>
            <a:endParaRPr lang="fi-FI" sz="3800" dirty="0"/>
          </a:p>
          <a:p>
            <a:pPr marL="0" indent="0">
              <a:buNone/>
            </a:pPr>
            <a:r>
              <a:rPr lang="en-US" sz="3800" dirty="0"/>
              <a:t>Edgar Rice Burroughs	 	______		6. Monte Criston </a:t>
            </a:r>
            <a:r>
              <a:rPr lang="en-US" sz="3800" dirty="0" err="1"/>
              <a:t>kreivi</a:t>
            </a:r>
            <a:r>
              <a:rPr lang="en-US" sz="3800" dirty="0"/>
              <a:t>	</a:t>
            </a:r>
            <a:endParaRPr lang="fi-FI" sz="3800" dirty="0"/>
          </a:p>
          <a:p>
            <a:pPr marL="0" indent="0">
              <a:buNone/>
            </a:pPr>
            <a:r>
              <a:rPr lang="fi-FI" sz="3800" dirty="0"/>
              <a:t>J.R.R. Tolkien		______		7. Eikä yksikään pelastunut	</a:t>
            </a:r>
          </a:p>
          <a:p>
            <a:pPr marL="0" indent="0">
              <a:buNone/>
            </a:pPr>
            <a:r>
              <a:rPr lang="fi-FI" sz="3800" dirty="0"/>
              <a:t>J.K. Rowling		______		8. </a:t>
            </a:r>
            <a:r>
              <a:rPr lang="fi-FI" sz="3800" dirty="0" err="1"/>
              <a:t>Huckleberry</a:t>
            </a:r>
            <a:r>
              <a:rPr lang="fi-FI" sz="3800" dirty="0"/>
              <a:t> Finnin seikkailut</a:t>
            </a:r>
          </a:p>
          <a:p>
            <a:pPr marL="0" indent="0">
              <a:buNone/>
            </a:pPr>
            <a:r>
              <a:rPr lang="en-US" sz="3800" dirty="0"/>
              <a:t>Agatha Christie		______		9. </a:t>
            </a:r>
            <a:r>
              <a:rPr lang="en-US" sz="3800" dirty="0" err="1"/>
              <a:t>Tähtien</a:t>
            </a:r>
            <a:r>
              <a:rPr lang="en-US" sz="3800" dirty="0"/>
              <a:t> </a:t>
            </a:r>
            <a:r>
              <a:rPr lang="en-US" sz="3800" dirty="0" err="1"/>
              <a:t>sota</a:t>
            </a:r>
            <a:endParaRPr lang="fi-FI" sz="3800" dirty="0"/>
          </a:p>
          <a:p>
            <a:pPr marL="0" indent="0">
              <a:buNone/>
            </a:pPr>
            <a:r>
              <a:rPr lang="en-US" sz="3800" dirty="0"/>
              <a:t>Suzanne Collins		______		10. Robinson Crusoe</a:t>
            </a:r>
            <a:endParaRPr lang="fi-FI" sz="3800" dirty="0"/>
          </a:p>
          <a:p>
            <a:pPr marL="0" indent="0">
              <a:buNone/>
            </a:pPr>
            <a:r>
              <a:rPr lang="en-US" sz="3800" dirty="0"/>
              <a:t>George Lucas		______		11. Tarzan</a:t>
            </a:r>
            <a:endParaRPr lang="fi-FI" sz="3800" dirty="0"/>
          </a:p>
          <a:p>
            <a:pPr marL="0" indent="0">
              <a:buNone/>
            </a:pPr>
            <a:r>
              <a:rPr lang="fi-FI" sz="3800" dirty="0"/>
              <a:t>Karen M. </a:t>
            </a:r>
            <a:r>
              <a:rPr lang="fi-FI" sz="3800" dirty="0" err="1"/>
              <a:t>McManus</a:t>
            </a:r>
            <a:r>
              <a:rPr lang="fi-FI" sz="3800" dirty="0"/>
              <a:t>		______		12. Nälkäpeli</a:t>
            </a:r>
          </a:p>
          <a:p>
            <a:pPr marL="0" indent="0">
              <a:buNone/>
            </a:pPr>
            <a:r>
              <a:rPr lang="fi-FI" sz="3800" dirty="0"/>
              <a:t>James </a:t>
            </a:r>
            <a:r>
              <a:rPr lang="fi-FI" sz="3800" dirty="0" err="1"/>
              <a:t>Dashner</a:t>
            </a:r>
            <a:r>
              <a:rPr lang="fi-FI" sz="3800" dirty="0"/>
              <a:t>		______		13. Yksi meistä valehtelee</a:t>
            </a:r>
          </a:p>
          <a:p>
            <a:pPr marL="0" indent="0">
              <a:buNone/>
            </a:pPr>
            <a:r>
              <a:rPr lang="fi-FI" sz="3800" dirty="0"/>
              <a:t>Jack London		______		14. Taru sormusten herrasta</a:t>
            </a:r>
          </a:p>
          <a:p>
            <a:endParaRPr lang="en-US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70FE7FE-EBEC-2639-B36A-1179C1357881}"/>
              </a:ext>
            </a:extLst>
          </p:cNvPr>
          <p:cNvSpPr txBox="1"/>
          <p:nvPr/>
        </p:nvSpPr>
        <p:spPr>
          <a:xfrm>
            <a:off x="838200" y="6169709"/>
            <a:ext cx="609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Oikeat vastaukset: 6, 8, 10, 1, 4, 11, 14, 3, 7, 12, 9, 13, 5, 2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8724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05B73-8E3C-5062-B25D-569ACF3E4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C477-077B-BE13-971C-009C9E758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Yhdistä</a:t>
            </a:r>
            <a:r>
              <a:rPr lang="en-US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kirjailija</a:t>
            </a:r>
            <a:r>
              <a:rPr lang="en-US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teokseen</a:t>
            </a:r>
            <a:endParaRPr lang="en-US" b="1" dirty="0">
              <a:solidFill>
                <a:schemeClr val="accent2">
                  <a:lumMod val="76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0B166-378F-576C-6D08-2921207B2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176"/>
            <a:ext cx="10515600" cy="47687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Tehtävän voi tehdä myös </a:t>
            </a:r>
            <a:r>
              <a:rPr lang="fi-FI" dirty="0" err="1"/>
              <a:t>Learningapps</a:t>
            </a:r>
            <a:r>
              <a:rPr lang="fi-FI" dirty="0"/>
              <a:t>-sovelluksessa: </a:t>
            </a:r>
            <a:br>
              <a:rPr lang="fi-FI" dirty="0"/>
            </a:br>
            <a:br>
              <a:rPr lang="fi-FI" dirty="0"/>
            </a:br>
            <a:r>
              <a:rPr lang="fi-FI" dirty="0">
                <a:hlinkClick r:id="rId2"/>
              </a:rPr>
              <a:t>https://learningapps.org/watch?v=p6z29yrnt26</a:t>
            </a:r>
            <a:r>
              <a:rPr lang="fi-FI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33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7EB5-7461-CA4F-FE67-95824F0BB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39" y="365125"/>
            <a:ext cx="8332923" cy="1125037"/>
          </a:xfrm>
        </p:spPr>
        <p:txBody>
          <a:bodyPr>
            <a:normAutofit fontScale="90000"/>
          </a:bodyPr>
          <a:lstStyle/>
          <a:p>
            <a:r>
              <a:rPr lang="en-US" b="1" err="1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Teatterietiketti</a:t>
            </a:r>
            <a:br>
              <a:rPr lang="en-US">
                <a:latin typeface="Britannic Bold"/>
              </a:rPr>
            </a:br>
            <a:r>
              <a:rPr lang="en-US" sz="3600" b="1" err="1">
                <a:latin typeface="Aptos Display"/>
              </a:rPr>
              <a:t>eli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mitä</a:t>
            </a:r>
            <a:r>
              <a:rPr lang="en-US" sz="3600" b="1">
                <a:latin typeface="Aptos Display"/>
              </a:rPr>
              <a:t> on </a:t>
            </a:r>
            <a:r>
              <a:rPr lang="en-US" sz="3600" b="1" err="1">
                <a:latin typeface="Aptos Display"/>
              </a:rPr>
              <a:t>syytä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muistaa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teatteriin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tullessa</a:t>
            </a:r>
            <a:endParaRPr lang="en-US" sz="3600" b="1">
              <a:latin typeface="Britannic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7A1A1-3BC4-853E-1556-7779D009C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26" y="1718679"/>
            <a:ext cx="11277599" cy="480586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Teatteriin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saavutaan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hyvissä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ajoin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ennen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esityksen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alkua</a:t>
            </a:r>
            <a:r>
              <a:rPr lang="en-US">
                <a:latin typeface="Aptos Display"/>
                <a:cs typeface="Arial"/>
              </a:rPr>
              <a:t>.</a:t>
            </a:r>
            <a:endParaRPr lang="fi-FI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Ulkovaatteet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jätetään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aulassa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olevaan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naulakkoon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Istumapaikka</a:t>
            </a:r>
            <a:r>
              <a:rPr lang="en-US">
                <a:latin typeface="Aptos Display"/>
                <a:cs typeface="Arial"/>
              </a:rPr>
              <a:t> on </a:t>
            </a:r>
            <a:r>
              <a:rPr lang="en-US" err="1">
                <a:latin typeface="Aptos Display"/>
                <a:cs typeface="Arial"/>
              </a:rPr>
              <a:t>merkitty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lippuun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vahtimestari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ohjaa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oikealle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paikalle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Puhelimet</a:t>
            </a:r>
            <a:r>
              <a:rPr lang="en-US">
                <a:latin typeface="Aptos Display"/>
                <a:cs typeface="Arial"/>
              </a:rPr>
              <a:t> ja </a:t>
            </a:r>
            <a:r>
              <a:rPr lang="en-US" err="1">
                <a:latin typeface="Aptos Display"/>
                <a:cs typeface="Arial"/>
              </a:rPr>
              <a:t>muut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laitteet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suljetaan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esityksen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ajaksi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Esitystä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saa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kuvata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Esityksen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aikana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syödä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juoda</a:t>
            </a:r>
            <a:r>
              <a:rPr lang="en-US">
                <a:latin typeface="Aptos Display"/>
                <a:cs typeface="Arial"/>
              </a:rPr>
              <a:t>. </a:t>
            </a:r>
            <a:r>
              <a:rPr lang="en-US" err="1">
                <a:latin typeface="Aptos Display"/>
                <a:cs typeface="Arial"/>
              </a:rPr>
              <a:t>Väliajalla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voi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ostaa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herkkuja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teatterin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kahvilasta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Esiintyjiä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muita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katsojia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häiritä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puheella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muulla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tavalla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Eläytyminen</a:t>
            </a:r>
            <a:r>
              <a:rPr lang="en-US">
                <a:latin typeface="Aptos Display"/>
                <a:cs typeface="Arial"/>
              </a:rPr>
              <a:t> on </a:t>
            </a:r>
            <a:r>
              <a:rPr lang="en-US" err="1">
                <a:latin typeface="Aptos Display"/>
                <a:cs typeface="Arial"/>
              </a:rPr>
              <a:t>sallittua</a:t>
            </a:r>
            <a:r>
              <a:rPr lang="en-US">
                <a:latin typeface="Aptos Display"/>
                <a:cs typeface="Arial"/>
              </a:rPr>
              <a:t>! Katsomossa </a:t>
            </a:r>
            <a:r>
              <a:rPr lang="en-US" err="1">
                <a:latin typeface="Aptos Display"/>
                <a:cs typeface="Arial"/>
              </a:rPr>
              <a:t>saa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nauraa</a:t>
            </a:r>
            <a:r>
              <a:rPr lang="en-US">
                <a:latin typeface="Aptos Display"/>
                <a:cs typeface="Arial"/>
              </a:rPr>
              <a:t> tai </a:t>
            </a:r>
            <a:r>
              <a:rPr lang="en-US" err="1">
                <a:latin typeface="Aptos Display"/>
                <a:cs typeface="Arial"/>
              </a:rPr>
              <a:t>itkeä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Katsomosta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poistutaan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aplodien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jälkeen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muun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yleisön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kanssa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samaan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aikaan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5304F-3B91-9FB2-3915-5129D8FF98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897" y="540221"/>
            <a:ext cx="2299399" cy="18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0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63A5E9-AB88-F261-0BC6-A7F0A611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08F05-8FA8-AC20-70FA-46456952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TESTAA TIETOSI</a:t>
            </a:r>
            <a:br>
              <a:rPr lang="en-US" sz="4000"/>
            </a:br>
            <a:r>
              <a:rPr lang="en-US" sz="4000" b="1" err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teatterietiketistä</a:t>
            </a:r>
            <a:endParaRPr lang="en-US" sz="4000" b="1">
              <a:solidFill>
                <a:schemeClr val="accent2">
                  <a:lumMod val="76000"/>
                </a:schemeClr>
              </a:solidFill>
              <a:latin typeface="Aptos Display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2B45D-5082-90CB-3D37-3D672EC34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830890"/>
            <a:ext cx="6002110" cy="33032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>
                <a:hlinkClick r:id="rId2"/>
              </a:rPr>
              <a:t>Teatterietiketti-Kahoot</a:t>
            </a:r>
            <a:endParaRPr lang="en-US" sz="2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94930-9A42-2D6B-242F-FE0B91E678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4461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70D7F-C323-DFA4-6BF0-1ED9A5555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833" y="257670"/>
            <a:ext cx="8963817" cy="64689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1. </a:t>
            </a:r>
            <a:r>
              <a:rPr lang="en-US" sz="1400" err="1">
                <a:latin typeface="Arial"/>
                <a:cs typeface="Arial"/>
              </a:rPr>
              <a:t>Katsele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teatterirakennusta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ulkoa</a:t>
            </a:r>
            <a:r>
              <a:rPr lang="en-US" sz="1400">
                <a:latin typeface="Arial"/>
                <a:cs typeface="Arial"/>
              </a:rPr>
              <a:t> ja </a:t>
            </a:r>
            <a:r>
              <a:rPr lang="en-US" sz="1400" err="1">
                <a:latin typeface="Arial"/>
                <a:cs typeface="Arial"/>
              </a:rPr>
              <a:t>sisältä</a:t>
            </a:r>
            <a:r>
              <a:rPr lang="en-US" sz="1400">
                <a:latin typeface="Arial"/>
                <a:cs typeface="Arial"/>
              </a:rPr>
              <a:t>. </a:t>
            </a:r>
            <a:r>
              <a:rPr lang="en-US" sz="1400" err="1">
                <a:latin typeface="Arial"/>
                <a:cs typeface="Arial"/>
              </a:rPr>
              <a:t>Mistä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teatterin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tunnistaa</a:t>
            </a:r>
            <a:r>
              <a:rPr lang="en-US" sz="1400">
                <a:latin typeface="Arial"/>
                <a:cs typeface="Arial"/>
              </a:rPr>
              <a:t>? </a:t>
            </a:r>
            <a:r>
              <a:rPr lang="en-US" sz="1400" err="1">
                <a:latin typeface="Arial"/>
                <a:cs typeface="Arial"/>
              </a:rPr>
              <a:t>Millaisia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tiloja</a:t>
            </a:r>
            <a:r>
              <a:rPr lang="en-US" sz="1400">
                <a:latin typeface="Arial"/>
                <a:cs typeface="Arial"/>
              </a:rPr>
              <a:t> ja </a:t>
            </a:r>
            <a:r>
              <a:rPr lang="en-US" sz="1400" err="1">
                <a:latin typeface="Arial"/>
                <a:cs typeface="Arial"/>
              </a:rPr>
              <a:t>palveluita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siellä</a:t>
            </a:r>
            <a:r>
              <a:rPr lang="en-US" sz="1400">
                <a:latin typeface="Arial"/>
                <a:cs typeface="Arial"/>
              </a:rPr>
              <a:t> on?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2. </a:t>
            </a:r>
            <a:r>
              <a:rPr lang="en-US" sz="1400" err="1">
                <a:latin typeface="Arial"/>
                <a:cs typeface="Arial"/>
              </a:rPr>
              <a:t>Keitä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teatterialan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ammattilaisia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kohtaat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käynnin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aikana</a:t>
            </a:r>
            <a:r>
              <a:rPr lang="en-US" sz="1400">
                <a:latin typeface="Arial"/>
                <a:cs typeface="Arial"/>
              </a:rPr>
              <a:t>? </a:t>
            </a:r>
            <a:r>
              <a:rPr lang="en-US" sz="1400" err="1">
                <a:latin typeface="Arial"/>
                <a:cs typeface="Arial"/>
              </a:rPr>
              <a:t>Ketkä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jäävät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kulissien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taakse</a:t>
            </a:r>
            <a:r>
              <a:rPr lang="en-US" sz="1400">
                <a:latin typeface="Arial"/>
                <a:cs typeface="Arial"/>
              </a:rPr>
              <a:t>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3. Katsele </a:t>
            </a:r>
            <a:r>
              <a:rPr lang="en-US" sz="1400" err="1">
                <a:latin typeface="Arial"/>
                <a:cs typeface="Arial"/>
              </a:rPr>
              <a:t>päänäyttämöä</a:t>
            </a:r>
            <a:r>
              <a:rPr lang="en-US" sz="1400">
                <a:latin typeface="Arial"/>
                <a:cs typeface="Arial"/>
              </a:rPr>
              <a:t>. </a:t>
            </a:r>
            <a:r>
              <a:rPr lang="en-US" sz="1400" err="1">
                <a:latin typeface="Arial"/>
                <a:cs typeface="Arial"/>
              </a:rPr>
              <a:t>Arvioi</a:t>
            </a:r>
            <a:r>
              <a:rPr lang="en-US" sz="140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kuinka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paljon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yleisöä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katsomoon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mahtuu</a:t>
            </a:r>
            <a:r>
              <a:rPr lang="en-US" sz="1400">
                <a:latin typeface="Arial"/>
                <a:cs typeface="Arial"/>
              </a:rPr>
              <a:t>. </a:t>
            </a:r>
            <a:r>
              <a:rPr lang="en-US" sz="1400" err="1">
                <a:latin typeface="Arial"/>
                <a:cs typeface="Arial"/>
              </a:rPr>
              <a:t>Mitä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tekniikkaa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huomaat</a:t>
            </a:r>
            <a:r>
              <a:rPr lang="en-US" sz="1400">
                <a:latin typeface="Arial"/>
                <a:cs typeface="Arial"/>
              </a:rPr>
              <a:t>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4. Miten </a:t>
            </a:r>
            <a:r>
              <a:rPr lang="en-US" sz="1400" err="1">
                <a:latin typeface="Arial"/>
                <a:cs typeface="Arial"/>
              </a:rPr>
              <a:t>esitys</a:t>
            </a:r>
            <a:r>
              <a:rPr lang="en-US" sz="1400">
                <a:latin typeface="Arial"/>
                <a:cs typeface="Arial"/>
              </a:rPr>
              <a:t> on </a:t>
            </a:r>
            <a:r>
              <a:rPr lang="en-US" sz="1400" err="1">
                <a:latin typeface="Arial"/>
                <a:cs typeface="Arial"/>
              </a:rPr>
              <a:t>lavastettu</a:t>
            </a:r>
            <a:r>
              <a:rPr lang="en-US" sz="1400">
                <a:latin typeface="Arial"/>
                <a:cs typeface="Arial"/>
              </a:rPr>
              <a:t>? Miten </a:t>
            </a:r>
            <a:r>
              <a:rPr lang="en-US" sz="1400" err="1">
                <a:latin typeface="Arial"/>
                <a:cs typeface="Arial"/>
              </a:rPr>
              <a:t>lavastus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muuttuu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esityksen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aikana</a:t>
            </a:r>
            <a:r>
              <a:rPr lang="en-US" sz="1400">
                <a:latin typeface="Arial"/>
                <a:cs typeface="Arial"/>
              </a:rPr>
              <a:t>. Onko </a:t>
            </a:r>
            <a:r>
              <a:rPr lang="en-US" sz="1400" err="1">
                <a:latin typeface="Arial"/>
                <a:cs typeface="Arial"/>
              </a:rPr>
              <a:t>lavastus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mielestäsi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onnistunut</a:t>
            </a:r>
            <a:r>
              <a:rPr lang="en-US" sz="1400">
                <a:latin typeface="Arial"/>
                <a:cs typeface="Arial"/>
              </a:rPr>
              <a:t>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5. </a:t>
            </a:r>
            <a:r>
              <a:rPr lang="en-US" sz="1400" err="1">
                <a:latin typeface="Arial"/>
                <a:cs typeface="Arial"/>
              </a:rPr>
              <a:t>Mitä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rekvisiittaa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esityksessä</a:t>
            </a:r>
            <a:r>
              <a:rPr lang="en-US" sz="1400">
                <a:latin typeface="Arial"/>
                <a:cs typeface="Arial"/>
              </a:rPr>
              <a:t> on? </a:t>
            </a:r>
            <a:r>
              <a:rPr lang="en-US" sz="1400" err="1">
                <a:latin typeface="Arial"/>
                <a:cs typeface="Arial"/>
              </a:rPr>
              <a:t>Mitkä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esineet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ovat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juonen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kannalta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tärkeimpiä</a:t>
            </a:r>
            <a:r>
              <a:rPr lang="en-US" sz="1400">
                <a:latin typeface="Arial"/>
                <a:cs typeface="Arial"/>
              </a:rPr>
              <a:t>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6. </a:t>
            </a:r>
            <a:r>
              <a:rPr lang="en-US" sz="1400" err="1">
                <a:latin typeface="Arial"/>
                <a:cs typeface="Arial"/>
              </a:rPr>
              <a:t>Millainen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puvustus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esityksessä</a:t>
            </a:r>
            <a:r>
              <a:rPr lang="en-US" sz="1400">
                <a:latin typeface="Arial"/>
                <a:cs typeface="Arial"/>
              </a:rPr>
              <a:t> on? Anna </a:t>
            </a:r>
            <a:r>
              <a:rPr lang="en-US" sz="1400" err="1">
                <a:latin typeface="Arial"/>
                <a:cs typeface="Arial"/>
              </a:rPr>
              <a:t>esimerkkejä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hahmojen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puvustuksesta</a:t>
            </a:r>
            <a:r>
              <a:rPr lang="en-US" sz="1400">
                <a:latin typeface="Arial"/>
                <a:cs typeface="Arial"/>
              </a:rPr>
              <a:t>.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7. Miten </a:t>
            </a:r>
            <a:r>
              <a:rPr lang="en-US" sz="1400" err="1">
                <a:latin typeface="Arial"/>
                <a:cs typeface="Arial"/>
              </a:rPr>
              <a:t>valoja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käytetään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hyväksi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esityksen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kerronnassa</a:t>
            </a:r>
            <a:r>
              <a:rPr lang="en-US" sz="1400">
                <a:latin typeface="Arial"/>
                <a:cs typeface="Arial"/>
              </a:rPr>
              <a:t>? Onko </a:t>
            </a:r>
            <a:r>
              <a:rPr lang="en-US" sz="1400" err="1">
                <a:latin typeface="Arial"/>
                <a:cs typeface="Arial"/>
              </a:rPr>
              <a:t>esityksen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valaistus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mielestäsi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onnistunut</a:t>
            </a:r>
            <a:r>
              <a:rPr lang="en-US" sz="1400">
                <a:latin typeface="Arial"/>
                <a:cs typeface="Arial"/>
              </a:rPr>
              <a:t>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8. </a:t>
            </a:r>
            <a:r>
              <a:rPr lang="en-US" sz="1400" err="1">
                <a:latin typeface="Arial"/>
                <a:cs typeface="Arial"/>
              </a:rPr>
              <a:t>Millaista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esityksen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musiikki</a:t>
            </a:r>
            <a:r>
              <a:rPr lang="en-US" sz="1400">
                <a:latin typeface="Arial"/>
                <a:cs typeface="Arial"/>
              </a:rPr>
              <a:t> on? Miten se </a:t>
            </a:r>
            <a:r>
              <a:rPr lang="en-US" sz="1400" err="1">
                <a:latin typeface="Arial"/>
                <a:cs typeface="Arial"/>
              </a:rPr>
              <a:t>vaikuttaa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katsojan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kokemukseen</a:t>
            </a:r>
            <a:r>
              <a:rPr lang="en-US" sz="1400">
                <a:latin typeface="Arial"/>
                <a:cs typeface="Arial"/>
              </a:rPr>
              <a:t>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9. Kuinka </a:t>
            </a:r>
            <a:r>
              <a:rPr lang="en-US" sz="1400" err="1">
                <a:latin typeface="Arial"/>
                <a:cs typeface="Arial"/>
              </a:rPr>
              <a:t>monta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näyttelijää</a:t>
            </a:r>
            <a:r>
              <a:rPr lang="en-US" sz="1400">
                <a:latin typeface="Arial"/>
                <a:cs typeface="Arial"/>
              </a:rPr>
              <a:t> ja </a:t>
            </a:r>
            <a:r>
              <a:rPr lang="en-US" sz="1400" err="1">
                <a:latin typeface="Arial"/>
                <a:cs typeface="Arial"/>
              </a:rPr>
              <a:t>roolihahmoa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erotat</a:t>
            </a:r>
            <a:r>
              <a:rPr lang="en-US" sz="1400">
                <a:latin typeface="Arial"/>
                <a:cs typeface="Arial"/>
              </a:rPr>
              <a:t>? Kuka </a:t>
            </a:r>
            <a:r>
              <a:rPr lang="en-US" sz="1400" err="1">
                <a:latin typeface="Arial"/>
                <a:cs typeface="Arial"/>
              </a:rPr>
              <a:t>hahmoista</a:t>
            </a:r>
            <a:r>
              <a:rPr lang="en-US" sz="1400">
                <a:latin typeface="Arial"/>
                <a:cs typeface="Arial"/>
              </a:rPr>
              <a:t> on </a:t>
            </a:r>
            <a:r>
              <a:rPr lang="en-US" sz="1400" err="1">
                <a:latin typeface="Arial"/>
                <a:cs typeface="Arial"/>
              </a:rPr>
              <a:t>mieleenpainuvin</a:t>
            </a:r>
            <a:r>
              <a:rPr lang="en-US" sz="1400">
                <a:latin typeface="Arial"/>
                <a:cs typeface="Arial"/>
              </a:rPr>
              <a:t> ja </a:t>
            </a:r>
            <a:r>
              <a:rPr lang="en-US" sz="1400" err="1">
                <a:latin typeface="Arial"/>
                <a:cs typeface="Arial"/>
              </a:rPr>
              <a:t>miksi</a:t>
            </a:r>
            <a:r>
              <a:rPr lang="en-US" sz="1400">
                <a:latin typeface="Arial"/>
                <a:cs typeface="Arial"/>
              </a:rPr>
              <a:t>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10. Mikä </a:t>
            </a:r>
            <a:r>
              <a:rPr lang="en-US" sz="1400" err="1">
                <a:latin typeface="Arial"/>
                <a:cs typeface="Arial"/>
              </a:rPr>
              <a:t>näytelmän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kohtauksista</a:t>
            </a:r>
            <a:r>
              <a:rPr lang="en-US" sz="1400">
                <a:latin typeface="Arial"/>
                <a:cs typeface="Arial"/>
              </a:rPr>
              <a:t> on </a:t>
            </a:r>
            <a:r>
              <a:rPr lang="en-US" sz="1400" err="1">
                <a:latin typeface="Arial"/>
                <a:cs typeface="Arial"/>
              </a:rPr>
              <a:t>vaikuttavin</a:t>
            </a:r>
            <a:r>
              <a:rPr lang="en-US" sz="1400">
                <a:latin typeface="Arial"/>
                <a:cs typeface="Arial"/>
              </a:rPr>
              <a:t> tai </a:t>
            </a:r>
            <a:r>
              <a:rPr lang="en-US" sz="1400" err="1">
                <a:latin typeface="Arial"/>
                <a:cs typeface="Arial"/>
              </a:rPr>
              <a:t>mieleenpainuvin</a:t>
            </a:r>
            <a:r>
              <a:rPr lang="en-US" sz="1400">
                <a:latin typeface="Arial"/>
                <a:cs typeface="Arial"/>
              </a:rPr>
              <a:t>? </a:t>
            </a:r>
            <a:r>
              <a:rPr lang="en-US" sz="1400" err="1">
                <a:latin typeface="Arial"/>
                <a:cs typeface="Arial"/>
              </a:rPr>
              <a:t>Miksi</a:t>
            </a:r>
            <a:r>
              <a:rPr lang="en-US" sz="1400">
                <a:latin typeface="Arial"/>
                <a:cs typeface="Arial"/>
              </a:rPr>
              <a:t>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11. </a:t>
            </a:r>
            <a:r>
              <a:rPr lang="en-US" sz="1400" err="1">
                <a:latin typeface="Arial"/>
                <a:cs typeface="Arial"/>
              </a:rPr>
              <a:t>Mitä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eroja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huomaat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eri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hahmojen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puhetyylissä</a:t>
            </a:r>
            <a:r>
              <a:rPr lang="en-US" sz="1400">
                <a:latin typeface="Arial"/>
                <a:cs typeface="Arial"/>
              </a:rPr>
              <a:t>? Huomaatko </a:t>
            </a:r>
            <a:r>
              <a:rPr lang="en-US" sz="1400" err="1">
                <a:latin typeface="Arial"/>
                <a:cs typeface="Arial"/>
              </a:rPr>
              <a:t>hankalia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sanoja</a:t>
            </a:r>
            <a:r>
              <a:rPr lang="en-US" sz="1400">
                <a:latin typeface="Arial"/>
                <a:cs typeface="Arial"/>
              </a:rPr>
              <a:t> tai </a:t>
            </a:r>
            <a:r>
              <a:rPr lang="en-US" sz="1400" err="1">
                <a:latin typeface="Arial"/>
                <a:cs typeface="Arial"/>
              </a:rPr>
              <a:t>ilmauksia</a:t>
            </a:r>
            <a:r>
              <a:rPr lang="en-US" sz="1400">
                <a:latin typeface="Arial"/>
                <a:cs typeface="Arial"/>
              </a:rPr>
              <a:t>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12. </a:t>
            </a:r>
            <a:r>
              <a:rPr lang="en-US" sz="1400" err="1">
                <a:latin typeface="Arial"/>
                <a:cs typeface="Arial"/>
              </a:rPr>
              <a:t>Millaisia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tunteita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näytelmä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herättää</a:t>
            </a:r>
            <a:r>
              <a:rPr lang="en-US" sz="1400">
                <a:latin typeface="Arial"/>
                <a:cs typeface="Arial"/>
              </a:rPr>
              <a:t> (</a:t>
            </a:r>
            <a:r>
              <a:rPr lang="en-US" sz="1400" err="1">
                <a:latin typeface="Arial"/>
                <a:cs typeface="Arial"/>
              </a:rPr>
              <a:t>esim</a:t>
            </a:r>
            <a:r>
              <a:rPr lang="en-US" sz="1400">
                <a:latin typeface="Arial"/>
                <a:cs typeface="Arial"/>
              </a:rPr>
              <a:t>. </a:t>
            </a:r>
            <a:r>
              <a:rPr lang="en-US" sz="1400" err="1">
                <a:latin typeface="Arial"/>
                <a:cs typeface="Arial"/>
              </a:rPr>
              <a:t>iloa</a:t>
            </a:r>
            <a:r>
              <a:rPr lang="en-US" sz="1400">
                <a:latin typeface="Arial"/>
                <a:cs typeface="Arial"/>
              </a:rPr>
              <a:t>/</a:t>
            </a:r>
            <a:r>
              <a:rPr lang="en-US" sz="1400" err="1">
                <a:latin typeface="Arial"/>
                <a:cs typeface="Arial"/>
              </a:rPr>
              <a:t>surua</a:t>
            </a:r>
            <a:r>
              <a:rPr lang="en-US" sz="1400">
                <a:latin typeface="Arial"/>
                <a:cs typeface="Arial"/>
              </a:rPr>
              <a:t>/</a:t>
            </a:r>
            <a:r>
              <a:rPr lang="en-US" sz="1400" err="1">
                <a:latin typeface="Arial"/>
                <a:cs typeface="Arial"/>
              </a:rPr>
              <a:t>vihaa</a:t>
            </a:r>
            <a:r>
              <a:rPr lang="en-US" sz="1400">
                <a:latin typeface="Arial"/>
                <a:cs typeface="Arial"/>
              </a:rPr>
              <a:t>/</a:t>
            </a:r>
            <a:r>
              <a:rPr lang="en-US" sz="1400" err="1">
                <a:latin typeface="Arial"/>
                <a:cs typeface="Arial"/>
              </a:rPr>
              <a:t>pelkoa</a:t>
            </a:r>
            <a:r>
              <a:rPr lang="en-US" sz="1400">
                <a:latin typeface="Arial"/>
                <a:cs typeface="Arial"/>
              </a:rPr>
              <a:t>/</a:t>
            </a:r>
            <a:r>
              <a:rPr lang="en-US" sz="1400" err="1">
                <a:latin typeface="Arial"/>
                <a:cs typeface="Arial"/>
              </a:rPr>
              <a:t>ärsytystä</a:t>
            </a:r>
            <a:r>
              <a:rPr lang="en-US" sz="1400">
                <a:latin typeface="Arial"/>
                <a:cs typeface="Arial"/>
              </a:rPr>
              <a:t>)? </a:t>
            </a:r>
            <a:r>
              <a:rPr lang="en-US" sz="1400" err="1">
                <a:latin typeface="Arial"/>
                <a:cs typeface="Arial"/>
              </a:rPr>
              <a:t>Missä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kohdissa</a:t>
            </a:r>
            <a:r>
              <a:rPr lang="en-US" sz="1400">
                <a:latin typeface="Arial"/>
                <a:cs typeface="Arial"/>
              </a:rPr>
              <a:t>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13. </a:t>
            </a:r>
            <a:r>
              <a:rPr lang="en-US" sz="1400" err="1">
                <a:latin typeface="Arial"/>
                <a:cs typeface="Arial"/>
              </a:rPr>
              <a:t>Löydätkö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esityksestä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huumoria</a:t>
            </a:r>
            <a:r>
              <a:rPr lang="en-US" sz="1400">
                <a:latin typeface="Arial"/>
                <a:cs typeface="Arial"/>
              </a:rPr>
              <a:t>? Onko </a:t>
            </a:r>
            <a:r>
              <a:rPr lang="en-US" sz="1400" err="1">
                <a:latin typeface="Arial"/>
                <a:cs typeface="Arial"/>
              </a:rPr>
              <a:t>jokin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hahmo</a:t>
            </a:r>
            <a:r>
              <a:rPr lang="en-US" sz="140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kohtaus</a:t>
            </a:r>
            <a:r>
              <a:rPr lang="en-US" sz="1400">
                <a:latin typeface="Arial"/>
                <a:cs typeface="Arial"/>
              </a:rPr>
              <a:t> tai </a:t>
            </a:r>
            <a:r>
              <a:rPr lang="en-US" sz="1400" err="1">
                <a:latin typeface="Arial"/>
                <a:cs typeface="Arial"/>
              </a:rPr>
              <a:t>repliikki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koominen</a:t>
            </a:r>
            <a:r>
              <a:rPr lang="en-US" sz="1400">
                <a:latin typeface="Arial"/>
                <a:cs typeface="Arial"/>
              </a:rPr>
              <a:t>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14. </a:t>
            </a:r>
            <a:r>
              <a:rPr lang="en-US" sz="1400" err="1">
                <a:latin typeface="Arial"/>
                <a:cs typeface="Arial"/>
              </a:rPr>
              <a:t>Mistä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seikoista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huomaa</a:t>
            </a:r>
            <a:r>
              <a:rPr lang="en-US" sz="140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että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näytelmä</a:t>
            </a:r>
            <a:r>
              <a:rPr lang="en-US" sz="1400">
                <a:latin typeface="Arial"/>
                <a:cs typeface="Arial"/>
              </a:rPr>
              <a:t> on </a:t>
            </a:r>
            <a:r>
              <a:rPr lang="en-US" sz="1400" err="1">
                <a:latin typeface="Arial"/>
                <a:cs typeface="Arial"/>
              </a:rPr>
              <a:t>kirjoitettu</a:t>
            </a:r>
            <a:r>
              <a:rPr lang="en-US" sz="1400">
                <a:latin typeface="Arial"/>
                <a:cs typeface="Arial"/>
              </a:rPr>
              <a:t> 1800-luvulla?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15. Mitä </a:t>
            </a:r>
            <a:r>
              <a:rPr lang="en-US" sz="1400" err="1">
                <a:latin typeface="Arial"/>
                <a:cs typeface="Arial"/>
              </a:rPr>
              <a:t>yhteistä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sinulla</a:t>
            </a:r>
            <a:r>
              <a:rPr lang="en-US" sz="1400">
                <a:latin typeface="Arial"/>
                <a:cs typeface="Arial"/>
              </a:rPr>
              <a:t> ja </a:t>
            </a:r>
            <a:r>
              <a:rPr lang="en-US" sz="1400" err="1">
                <a:latin typeface="Arial"/>
                <a:cs typeface="Arial"/>
              </a:rPr>
              <a:t>tarinan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päähenkilöillä</a:t>
            </a:r>
            <a:r>
              <a:rPr lang="en-US" sz="1400">
                <a:latin typeface="Arial"/>
                <a:cs typeface="Arial"/>
              </a:rPr>
              <a:t> on?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16. Miten </a:t>
            </a:r>
            <a:r>
              <a:rPr lang="en-US" sz="1400" err="1">
                <a:latin typeface="Arial"/>
                <a:cs typeface="Arial"/>
              </a:rPr>
              <a:t>teatteriesityksen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seuraaminen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eroaa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elokuvan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katsomisesta</a:t>
            </a:r>
            <a:r>
              <a:rPr lang="en-US" sz="1400">
                <a:latin typeface="Arial"/>
                <a:cs typeface="Arial"/>
              </a:rPr>
              <a:t>?  </a:t>
            </a:r>
            <a:endParaRPr lang="en-US" sz="1400"/>
          </a:p>
          <a:p>
            <a:pPr>
              <a:lnSpc>
                <a:spcPct val="100000"/>
              </a:lnSpc>
              <a:buNone/>
            </a:pPr>
            <a:r>
              <a:rPr lang="en-US" sz="1400">
                <a:latin typeface="Arial"/>
                <a:cs typeface="Arial"/>
              </a:rPr>
              <a:t>17. Mikä Taidetestaaja-</a:t>
            </a:r>
            <a:r>
              <a:rPr lang="en-US" sz="1400" err="1">
                <a:latin typeface="Arial"/>
                <a:cs typeface="Arial"/>
              </a:rPr>
              <a:t>käynnillä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yllätti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sinut</a:t>
            </a:r>
            <a:r>
              <a:rPr lang="en-US" sz="1400">
                <a:latin typeface="Arial"/>
                <a:cs typeface="Arial"/>
              </a:rPr>
              <a:t>? </a:t>
            </a:r>
            <a:endParaRPr lang="en-US" sz="140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F835FB-7F5A-AE94-0017-5D4D96C53025}"/>
              </a:ext>
            </a:extLst>
          </p:cNvPr>
          <p:cNvSpPr txBox="1"/>
          <p:nvPr/>
        </p:nvSpPr>
        <p:spPr>
          <a:xfrm>
            <a:off x="-5807" y="1144"/>
            <a:ext cx="3046413" cy="74789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200" b="1">
              <a:solidFill>
                <a:schemeClr val="bg1"/>
              </a:solidFill>
              <a:latin typeface="Britannic Bold"/>
            </a:endParaRPr>
          </a:p>
          <a:p>
            <a:pPr lvl="1"/>
            <a:r>
              <a:rPr lang="en-US" sz="3200" b="1">
                <a:solidFill>
                  <a:schemeClr val="bg1"/>
                </a:solidFill>
                <a:latin typeface="Aptos Display"/>
              </a:rPr>
              <a:t>TARKKAILU-TEHTÄVÄ</a:t>
            </a:r>
            <a:r>
              <a:rPr lang="en-US" sz="2400" b="0" i="0">
                <a:solidFill>
                  <a:schemeClr val="bg1"/>
                </a:solidFill>
                <a:latin typeface="Aptos Display"/>
                <a:ea typeface="Britannic Bold"/>
                <a:cs typeface="Britannic Bold"/>
              </a:rPr>
              <a:t>​</a:t>
            </a:r>
            <a:endParaRPr lang="en-US">
              <a:solidFill>
                <a:schemeClr val="bg1"/>
              </a:solidFill>
              <a:latin typeface="Aptos Display"/>
              <a:ea typeface="Britannic Bold"/>
              <a:cs typeface="Britannic Bold"/>
            </a:endParaRPr>
          </a:p>
          <a:p>
            <a:pPr lvl="1"/>
            <a:br>
              <a:rPr lang="en-US" sz="2400" b="0" i="0">
                <a:latin typeface="Aptos Display"/>
                <a:ea typeface="Britannic Bold"/>
                <a:cs typeface="Britannic Bold"/>
              </a:rPr>
            </a:b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Jaetaan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tarkkailutehtävät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ennen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esitystä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(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pareittain</a:t>
            </a:r>
            <a:r>
              <a:rPr lang="en-US" sz="2400">
                <a:solidFill>
                  <a:schemeClr val="bg1"/>
                </a:solidFill>
                <a:latin typeface="Aptos Display"/>
              </a:rPr>
              <a:t>,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jokaiselle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oma</a:t>
            </a:r>
            <a:r>
              <a:rPr lang="en-US" sz="2400">
                <a:solidFill>
                  <a:schemeClr val="bg1"/>
                </a:solidFill>
                <a:latin typeface="Aptos Display"/>
              </a:rPr>
              <a:t> tai </a:t>
            </a:r>
            <a:r>
              <a:rPr lang="en-US" sz="2400" err="1">
                <a:solidFill>
                  <a:schemeClr val="bg1"/>
                </a:solidFill>
                <a:latin typeface="Aptos Display"/>
              </a:rPr>
              <a:t>opettajan</a:t>
            </a:r>
            <a:r>
              <a:rPr lang="en-US" sz="240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Aptos Display"/>
              </a:rPr>
              <a:t>valitsemat</a:t>
            </a:r>
            <a:r>
              <a:rPr lang="en-US" sz="240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Aptos Display"/>
              </a:rPr>
              <a:t>listalta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).</a:t>
            </a:r>
            <a:endParaRPr lang="en-US">
              <a:solidFill>
                <a:schemeClr val="bg1"/>
              </a:solidFill>
              <a:latin typeface="Aptos Display"/>
            </a:endParaRPr>
          </a:p>
          <a:p>
            <a:pPr lvl="1"/>
            <a:endParaRPr lang="en-US" sz="2400">
              <a:solidFill>
                <a:schemeClr val="bg1"/>
              </a:solidFill>
              <a:latin typeface="Aptos Display"/>
              <a:cs typeface="Arial"/>
            </a:endParaRPr>
          </a:p>
          <a:p>
            <a:pPr lvl="1"/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Tehtävät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käydään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läpi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esityksen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 </a:t>
            </a:r>
            <a:r>
              <a:rPr lang="en-US" sz="2400" b="0" i="0" u="none" strike="noStrike" baseline="0" err="1">
                <a:solidFill>
                  <a:schemeClr val="bg1"/>
                </a:solidFill>
                <a:latin typeface="Aptos Display"/>
              </a:rPr>
              <a:t>jälkeen</a:t>
            </a:r>
            <a:r>
              <a:rPr lang="en-US" sz="2400" b="0" i="0" u="none" strike="noStrike" baseline="0">
                <a:solidFill>
                  <a:schemeClr val="bg1"/>
                </a:solidFill>
                <a:latin typeface="Aptos Display"/>
              </a:rPr>
              <a:t>.</a:t>
            </a:r>
            <a:endParaRPr lang="en-US" sz="2400" b="0" i="0" u="none" strike="noStrike" baseline="0">
              <a:solidFill>
                <a:schemeClr val="bg1"/>
              </a:solidFill>
              <a:latin typeface="Aptos Display"/>
              <a:cs typeface="Arial"/>
            </a:endParaRPr>
          </a:p>
          <a:p>
            <a:endParaRPr lang="en-US" sz="2400">
              <a:latin typeface="Arial"/>
              <a:cs typeface="Arial"/>
            </a:endParaRPr>
          </a:p>
          <a:p>
            <a:endParaRPr lang="en-US" sz="2400">
              <a:latin typeface="Arial"/>
              <a:cs typeface="Arial"/>
            </a:endParaRPr>
          </a:p>
          <a:p>
            <a:endParaRPr lang="en-US" sz="2400">
              <a:latin typeface="Arial"/>
              <a:cs typeface="Arial"/>
            </a:endParaRPr>
          </a:p>
          <a:p>
            <a:endParaRPr lang="en-US"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586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EB847-C276-AE17-9701-0D46BCEB5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3B2592-D314-D26F-7C9C-6E7CB2F59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96445"/>
            <a:ext cx="10515600" cy="1325563"/>
          </a:xfrm>
        </p:spPr>
        <p:txBody>
          <a:bodyPr/>
          <a:lstStyle/>
          <a:p>
            <a:r>
              <a:rPr lang="fi-FI" dirty="0"/>
              <a:t>			</a:t>
            </a:r>
            <a:r>
              <a:rPr lang="fi-FI" sz="5400" dirty="0"/>
              <a:t>Nauti teatterista!</a:t>
            </a:r>
          </a:p>
        </p:txBody>
      </p:sp>
      <p:pic>
        <p:nvPicPr>
          <p:cNvPr id="4" name="Sisällön paikkamerkki 5">
            <a:extLst>
              <a:ext uri="{FF2B5EF4-FFF2-40B4-BE49-F238E27FC236}">
                <a16:creationId xmlns:a16="http://schemas.microsoft.com/office/drawing/2014/main" id="{04321140-96B0-6678-65E5-5F91FCF24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8820" y="2579298"/>
            <a:ext cx="3614359" cy="29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25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2F89D-C162-3300-5380-906D6B96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B20264A-348F-3F37-1032-3D78A14E6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915D7-FF52-1F5C-6E18-F1CBA42A9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160" y="2161268"/>
            <a:ext cx="3340049" cy="15094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JATKOT</a:t>
            </a:r>
            <a:endParaRPr lang="en-US" sz="66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8E13556-DAA0-D771-EF16-16B8CF3EB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CA457C-7151-2A47-D414-1966164FB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076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C6B30-3B67-EAD3-B33A-EEBB1C2C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B4CAD-0610-6E38-9516-09F43A866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833" y="257670"/>
            <a:ext cx="8963817" cy="64555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400">
              <a:latin typeface="Arial"/>
              <a:cs typeface="Arial"/>
            </a:endParaRPr>
          </a:p>
          <a:p>
            <a:pPr>
              <a:buNone/>
            </a:pPr>
            <a:endParaRPr lang="en-US" sz="1400">
              <a:latin typeface="Arial"/>
              <a:cs typeface="Arial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E9A28-FA84-28A3-7982-766481D21D8D}"/>
              </a:ext>
            </a:extLst>
          </p:cNvPr>
          <p:cNvSpPr txBox="1"/>
          <p:nvPr/>
        </p:nvSpPr>
        <p:spPr>
          <a:xfrm>
            <a:off x="330501" y="614973"/>
            <a:ext cx="4453851" cy="546303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/>
            <a:endParaRPr lang="en-US" sz="2400" b="1">
              <a:solidFill>
                <a:schemeClr val="bg1"/>
              </a:solidFill>
              <a:latin typeface="Britannic Bold"/>
              <a:ea typeface="Arial"/>
              <a:cs typeface="Arial"/>
            </a:endParaRPr>
          </a:p>
          <a:p>
            <a:pPr lvl="1"/>
            <a:r>
              <a:rPr lang="en-US" sz="2400" b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MIELIPIDEMITTARI</a:t>
            </a:r>
            <a:endParaRPr lang="en-US" sz="24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endParaRPr lang="en-US" sz="24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Pohditaan 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väittämiä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teatterissa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käymisestä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ja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nähdystä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esityksestä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.</a:t>
            </a:r>
          </a:p>
          <a:p>
            <a:pPr lvl="1"/>
            <a:endParaRPr lang="en-US" sz="23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Osoita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mielipiteesi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kääntymällä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oikeaan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samaa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) tai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vasempaan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eri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) tai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jäämällä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paikoilleen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samaa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eikä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eri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).</a:t>
            </a:r>
            <a:endParaRPr lang="en-US" sz="2300" dirty="0">
              <a:solidFill>
                <a:schemeClr val="bg1"/>
              </a:solidFill>
              <a:latin typeface="Aptos Display"/>
            </a:endParaRPr>
          </a:p>
          <a:p>
            <a:pPr lvl="1"/>
            <a:endParaRPr lang="en-US" sz="23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Perustele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!</a:t>
            </a:r>
          </a:p>
          <a:p>
            <a:pPr lvl="1"/>
            <a:endParaRPr lang="en-US" sz="2400">
              <a:solidFill>
                <a:schemeClr val="bg1"/>
              </a:solidFill>
              <a:latin typeface="Britannic Bold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7CB1C-AA48-B6C1-E95C-D5527B4E8EBD}"/>
              </a:ext>
            </a:extLst>
          </p:cNvPr>
          <p:cNvSpPr txBox="1"/>
          <p:nvPr/>
        </p:nvSpPr>
        <p:spPr>
          <a:xfrm>
            <a:off x="5270179" y="613303"/>
            <a:ext cx="6612619" cy="56980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Esitys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kiinnostava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alusta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loppuun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asti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Juonessa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vaikea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pysyä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mukana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Tarina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minulle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etukäteen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tuttu</a:t>
            </a:r>
            <a:r>
              <a:rPr lang="en-US" sz="2400">
                <a:latin typeface="Aptos Display"/>
                <a:cs typeface="Arial"/>
              </a:rPr>
              <a:t>.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Näyttelijät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sopivat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hyvin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rooleihinsa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Tarinan </a:t>
            </a:r>
            <a:r>
              <a:rPr lang="en-US" sz="2400" err="1">
                <a:latin typeface="Aptos Display"/>
                <a:cs typeface="Arial"/>
              </a:rPr>
              <a:t>loppu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onnellinen</a:t>
            </a:r>
            <a:r>
              <a:rPr lang="en-US" sz="2400">
                <a:latin typeface="Aptos Display"/>
                <a:cs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Esitys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sopivan</a:t>
            </a:r>
            <a:r>
              <a:rPr lang="en-US" sz="2400">
                <a:latin typeface="Aptos Display"/>
                <a:cs typeface="Arial"/>
              </a:rPr>
              <a:t> </a:t>
            </a:r>
            <a:r>
              <a:rPr lang="en-US" sz="2400" err="1">
                <a:latin typeface="Aptos Display"/>
                <a:cs typeface="Arial"/>
              </a:rPr>
              <a:t>mittainen</a:t>
            </a:r>
            <a:r>
              <a:rPr lang="en-US" sz="2400">
                <a:latin typeface="Aptos Display"/>
                <a:cs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Esitys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sopiva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kahdeksasluokkalaisille</a:t>
            </a:r>
            <a:r>
              <a:rPr lang="en-US" sz="2400">
                <a:latin typeface="Aptos Display"/>
                <a:cs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Jäin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miettimään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esitystä</a:t>
            </a:r>
            <a:r>
              <a:rPr lang="en-US" sz="2400">
                <a:latin typeface="Aptos Display"/>
                <a:cs typeface="Arial"/>
              </a:rPr>
              <a:t>, </a:t>
            </a:r>
            <a:r>
              <a:rPr lang="en-US" sz="2400" err="1">
                <a:latin typeface="Aptos Display"/>
                <a:cs typeface="Arial"/>
              </a:rPr>
              <a:t>kun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lähdin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teatterista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Esitys </a:t>
            </a:r>
            <a:r>
              <a:rPr lang="en-US" sz="2400" err="1">
                <a:latin typeface="Aptos Display"/>
                <a:cs typeface="Arial"/>
              </a:rPr>
              <a:t>yllätti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minut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Menisin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mielelläni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katsomaan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jotakin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näytelmää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toistekin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Nuorten </a:t>
            </a:r>
            <a:r>
              <a:rPr lang="en-US" sz="2400" err="1">
                <a:latin typeface="Aptos Display"/>
                <a:cs typeface="Arial"/>
              </a:rPr>
              <a:t>pitäisi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käydä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enemmän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katsomassa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teatteriesityksiä</a:t>
            </a:r>
            <a:r>
              <a:rPr lang="en-US" sz="2400">
                <a:latin typeface="Aptos Display"/>
                <a:cs typeface="Arial"/>
              </a:rPr>
              <a:t>. </a:t>
            </a:r>
            <a:endParaRPr lang="en-US" sz="2400">
              <a:solidFill>
                <a:schemeClr val="accent5"/>
              </a:solidFill>
              <a:latin typeface="Aptos Display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014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D204E2-D516-6304-1AE3-7684C4BD9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b="1" err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Tarkkailutehtävien</a:t>
            </a:r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 </a:t>
            </a:r>
            <a:r>
              <a:rPr lang="en-US" sz="4000" b="1" err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purku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A4D29-3501-3AF2-D07F-E108C34B2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Aptos Display"/>
                <a:cs typeface="Arial"/>
              </a:rPr>
              <a:t>Käydään </a:t>
            </a:r>
            <a:r>
              <a:rPr lang="en-US" err="1">
                <a:latin typeface="Aptos Display"/>
                <a:cs typeface="Arial"/>
              </a:rPr>
              <a:t>läpi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etukäteen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jaetut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tarkkailutehtävät</a:t>
            </a:r>
            <a:r>
              <a:rPr lang="en-US">
                <a:latin typeface="Aptos Display"/>
                <a:cs typeface="Arial"/>
              </a:rPr>
              <a:t>. </a:t>
            </a:r>
            <a:r>
              <a:rPr lang="en-US" err="1">
                <a:latin typeface="Aptos Display"/>
                <a:cs typeface="Arial"/>
              </a:rPr>
              <a:t>Keskustellaan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havainnoista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myös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yhteisesti</a:t>
            </a:r>
            <a:r>
              <a:rPr lang="en-US">
                <a:latin typeface="Aptos Display"/>
                <a:cs typeface="Arial"/>
              </a:rPr>
              <a:t>.</a:t>
            </a:r>
            <a:br>
              <a:rPr lang="en-US" sz="2000"/>
            </a:b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708B48-9AC8-1A2F-CBCF-0C5A7DBC0F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98922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AFFB7-6840-4925-F978-35BC273B4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AA97-2DC3-8576-8373-C476D4B7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36" y="697634"/>
            <a:ext cx="5302206" cy="2003724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TESTAA TIETOSI</a:t>
            </a:r>
            <a:br>
              <a:rPr lang="en-US"/>
            </a:br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Monte Criston </a:t>
            </a:r>
            <a:r>
              <a:rPr lang="en-US" sz="4000" b="1" err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kreivistä</a:t>
            </a:r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ADFE4-80AB-92B5-55BD-76C63DAF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6" y="3072080"/>
            <a:ext cx="5295416" cy="2384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Monte Criston </a:t>
            </a:r>
            <a:r>
              <a:rPr lang="en-US" dirty="0" err="1">
                <a:hlinkClick r:id="rId2"/>
              </a:rPr>
              <a:t>kreivi</a:t>
            </a:r>
            <a:r>
              <a:rPr lang="en-US" dirty="0">
                <a:hlinkClick r:id="rId2"/>
              </a:rPr>
              <a:t> -Kahoot</a:t>
            </a:r>
            <a:endParaRPr lang="fi-FI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515A50-07D4-3863-F286-A98106B602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001" y="0"/>
            <a:ext cx="4848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10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D8EBFB-FA52-EF5F-CC67-9CF5CD9A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9" y="365125"/>
            <a:ext cx="10755085" cy="1340077"/>
          </a:xfrm>
        </p:spPr>
        <p:txBody>
          <a:bodyPr>
            <a:normAutofit/>
          </a:bodyPr>
          <a:lstStyle/>
          <a:p>
            <a:r>
              <a:rPr lang="fi-FI" sz="4000" b="1" dirty="0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Mitä teemoja Monte-</a:t>
            </a:r>
            <a:r>
              <a:rPr lang="fi-FI" sz="4000" b="1" dirty="0" err="1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Criston</a:t>
            </a:r>
            <a:r>
              <a:rPr lang="fi-FI" sz="4000" b="1" dirty="0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 kreivi käsittelee?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035C8D-3D97-F421-62AB-20E75AAEC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05"/>
            <a:ext cx="10515600" cy="49454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>
                <a:latin typeface="Aptos Display"/>
              </a:rPr>
              <a:t>Valitse mielestäsi sopivat: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E3055A24-8BBD-777C-F5DD-4F2BD17A0CBA}"/>
              </a:ext>
            </a:extLst>
          </p:cNvPr>
          <p:cNvSpPr/>
          <p:nvPr/>
        </p:nvSpPr>
        <p:spPr>
          <a:xfrm>
            <a:off x="593465" y="2387926"/>
            <a:ext cx="10727505" cy="41054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CC993E4-639A-5A66-FACE-918D4C51AB5A}"/>
              </a:ext>
            </a:extLst>
          </p:cNvPr>
          <p:cNvSpPr txBox="1"/>
          <p:nvPr/>
        </p:nvSpPr>
        <p:spPr>
          <a:xfrm>
            <a:off x="1213193" y="3052846"/>
            <a:ext cx="290439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RAKKAUS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0F132AA-A563-658A-E2DE-E759E7C65CC9}"/>
              </a:ext>
            </a:extLst>
          </p:cNvPr>
          <p:cNvSpPr txBox="1"/>
          <p:nvPr/>
        </p:nvSpPr>
        <p:spPr>
          <a:xfrm>
            <a:off x="4918105" y="3833798"/>
            <a:ext cx="2497777" cy="6389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D88583D-12D2-CAC3-D093-BC8119B9D6E9}"/>
              </a:ext>
            </a:extLst>
          </p:cNvPr>
          <p:cNvSpPr txBox="1"/>
          <p:nvPr/>
        </p:nvSpPr>
        <p:spPr>
          <a:xfrm>
            <a:off x="8824475" y="3504099"/>
            <a:ext cx="20137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KUOLEMA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00999A0-FF09-4542-57DF-D6BD58D15B11}"/>
              </a:ext>
            </a:extLst>
          </p:cNvPr>
          <p:cNvSpPr txBox="1"/>
          <p:nvPr/>
        </p:nvSpPr>
        <p:spPr>
          <a:xfrm>
            <a:off x="3200581" y="4021060"/>
            <a:ext cx="298184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TOIVO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EF2DC3FF-BDD3-817C-0DC7-69A3CF83D332}"/>
              </a:ext>
            </a:extLst>
          </p:cNvPr>
          <p:cNvSpPr txBox="1"/>
          <p:nvPr/>
        </p:nvSpPr>
        <p:spPr>
          <a:xfrm>
            <a:off x="1070920" y="5215115"/>
            <a:ext cx="346654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VASTAKKAINASETTELU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636417C-BABA-9B5D-7257-9984FF41935D}"/>
              </a:ext>
            </a:extLst>
          </p:cNvPr>
          <p:cNvSpPr txBox="1"/>
          <p:nvPr/>
        </p:nvSpPr>
        <p:spPr>
          <a:xfrm>
            <a:off x="7629077" y="3988453"/>
            <a:ext cx="26333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KOSTO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F7899B76-6FF7-24C6-344B-F58A4F2D7788}"/>
              </a:ext>
            </a:extLst>
          </p:cNvPr>
          <p:cNvSpPr txBox="1"/>
          <p:nvPr/>
        </p:nvSpPr>
        <p:spPr>
          <a:xfrm>
            <a:off x="2982058" y="2601468"/>
            <a:ext cx="224606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PETOS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790FB79-1C45-1473-B7DB-DF282A93262E}"/>
              </a:ext>
            </a:extLst>
          </p:cNvPr>
          <p:cNvSpPr txBox="1"/>
          <p:nvPr/>
        </p:nvSpPr>
        <p:spPr>
          <a:xfrm>
            <a:off x="4627142" y="2618238"/>
            <a:ext cx="242032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YSTÄVYYS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D613181-54DE-8C6D-70BA-23600B2A656D}"/>
              </a:ext>
            </a:extLst>
          </p:cNvPr>
          <p:cNvSpPr txBox="1"/>
          <p:nvPr/>
        </p:nvSpPr>
        <p:spPr>
          <a:xfrm>
            <a:off x="1111615" y="3761373"/>
            <a:ext cx="187817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VIHA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795BE9FB-3A99-E067-B668-5A0FBE664CF3}"/>
              </a:ext>
            </a:extLst>
          </p:cNvPr>
          <p:cNvSpPr txBox="1"/>
          <p:nvPr/>
        </p:nvSpPr>
        <p:spPr>
          <a:xfrm>
            <a:off x="5234276" y="3914879"/>
            <a:ext cx="18975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/>
              <a:t>AHNEUS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AA524C8A-3B5B-3791-F1C1-D77A87B2F352}"/>
              </a:ext>
            </a:extLst>
          </p:cNvPr>
          <p:cNvSpPr txBox="1"/>
          <p:nvPr/>
        </p:nvSpPr>
        <p:spPr>
          <a:xfrm>
            <a:off x="5867324" y="5867346"/>
            <a:ext cx="247841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EPÄTASA-ARVO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93BC3B2F-6F33-AAD5-8D62-F9C074512D8E}"/>
              </a:ext>
            </a:extLst>
          </p:cNvPr>
          <p:cNvSpPr txBox="1"/>
          <p:nvPr/>
        </p:nvSpPr>
        <p:spPr>
          <a:xfrm>
            <a:off x="1437413" y="4481354"/>
            <a:ext cx="24594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VANHEMMUUS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C640778-145B-E210-E8E3-9FC811B585D6}"/>
              </a:ext>
            </a:extLst>
          </p:cNvPr>
          <p:cNvSpPr txBox="1"/>
          <p:nvPr/>
        </p:nvSpPr>
        <p:spPr>
          <a:xfrm>
            <a:off x="8317695" y="2848630"/>
            <a:ext cx="304069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LUONTOSUHDE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83C28816-B437-214A-5C4C-7205C930A4B2}"/>
              </a:ext>
            </a:extLst>
          </p:cNvPr>
          <p:cNvSpPr txBox="1"/>
          <p:nvPr/>
        </p:nvSpPr>
        <p:spPr>
          <a:xfrm>
            <a:off x="8145317" y="5628320"/>
            <a:ext cx="291769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MUSTASUKKAISUUS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CE57CD3-25E4-2932-B307-5AC62A5FF43F}"/>
              </a:ext>
            </a:extLst>
          </p:cNvPr>
          <p:cNvSpPr txBox="1"/>
          <p:nvPr/>
        </p:nvSpPr>
        <p:spPr>
          <a:xfrm>
            <a:off x="4311191" y="4685877"/>
            <a:ext cx="18394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VAPAUS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2CC41048-B8AD-25B4-A3A7-77D2063BC2FF}"/>
              </a:ext>
            </a:extLst>
          </p:cNvPr>
          <p:cNvSpPr txBox="1"/>
          <p:nvPr/>
        </p:nvSpPr>
        <p:spPr>
          <a:xfrm>
            <a:off x="4401781" y="5641010"/>
            <a:ext cx="1522359" cy="4745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VALTA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ED66B7-5A01-A7D0-8DB8-6B90939FAF96}"/>
              </a:ext>
            </a:extLst>
          </p:cNvPr>
          <p:cNvSpPr txBox="1"/>
          <p:nvPr/>
        </p:nvSpPr>
        <p:spPr>
          <a:xfrm>
            <a:off x="8890779" y="4238034"/>
            <a:ext cx="198335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NUORUUS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2BC8DA-663F-A5B7-EF8D-769E07656B9B}"/>
              </a:ext>
            </a:extLst>
          </p:cNvPr>
          <p:cNvSpPr txBox="1"/>
          <p:nvPr/>
        </p:nvSpPr>
        <p:spPr>
          <a:xfrm>
            <a:off x="6865881" y="2607675"/>
            <a:ext cx="203696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KOHTALO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A55E55-8DC6-B93D-927D-AEF6E8E0E716}"/>
              </a:ext>
            </a:extLst>
          </p:cNvPr>
          <p:cNvSpPr txBox="1"/>
          <p:nvPr/>
        </p:nvSpPr>
        <p:spPr>
          <a:xfrm>
            <a:off x="2355422" y="3446608"/>
            <a:ext cx="25563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REHELLISYYS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2247E6-D2B6-EC3E-426D-E290C7DA96D0}"/>
              </a:ext>
            </a:extLst>
          </p:cNvPr>
          <p:cNvSpPr txBox="1"/>
          <p:nvPr/>
        </p:nvSpPr>
        <p:spPr>
          <a:xfrm>
            <a:off x="1549070" y="5886154"/>
            <a:ext cx="286566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UNELMOINTI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EBDEEA-3F35-61A0-DFE2-53AF0268D5F9}"/>
              </a:ext>
            </a:extLst>
          </p:cNvPr>
          <p:cNvSpPr txBox="1"/>
          <p:nvPr/>
        </p:nvSpPr>
        <p:spPr>
          <a:xfrm>
            <a:off x="5234313" y="5163167"/>
            <a:ext cx="238268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TEKNOLOGIA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7BDAC5-577C-1E34-E147-67FE58813716}"/>
              </a:ext>
            </a:extLst>
          </p:cNvPr>
          <p:cNvSpPr txBox="1"/>
          <p:nvPr/>
        </p:nvSpPr>
        <p:spPr>
          <a:xfrm>
            <a:off x="6099245" y="4479293"/>
            <a:ext cx="16845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KÄRSIMYS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283558-C4CB-21D0-DD8C-FE6F532439FB}"/>
              </a:ext>
            </a:extLst>
          </p:cNvPr>
          <p:cNvSpPr txBox="1"/>
          <p:nvPr/>
        </p:nvSpPr>
        <p:spPr>
          <a:xfrm>
            <a:off x="4685425" y="3272282"/>
            <a:ext cx="363438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OIKEUDENMUKAISUUS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EC58A3-A3FF-8EB4-EA4C-5CA7040665AC}"/>
              </a:ext>
            </a:extLst>
          </p:cNvPr>
          <p:cNvSpPr txBox="1"/>
          <p:nvPr/>
        </p:nvSpPr>
        <p:spPr>
          <a:xfrm>
            <a:off x="7635175" y="4918002"/>
            <a:ext cx="302056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ANTEEKSIANTO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5B9DC2-C8FA-E60F-18EB-50CE57403AA1}"/>
              </a:ext>
            </a:extLst>
          </p:cNvPr>
          <p:cNvSpPr txBox="1"/>
          <p:nvPr/>
        </p:nvSpPr>
        <p:spPr>
          <a:xfrm>
            <a:off x="939735" y="2579666"/>
            <a:ext cx="184261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KATEUS</a:t>
            </a:r>
          </a:p>
        </p:txBody>
      </p:sp>
    </p:spTree>
    <p:extLst>
      <p:ext uri="{BB962C8B-B14F-4D97-AF65-F5344CB8AC3E}">
        <p14:creationId xmlns:p14="http://schemas.microsoft.com/office/powerpoint/2010/main" val="1953279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30E0-2EE7-AC6A-9C2C-D94CE5533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79510"/>
            <a:ext cx="10515600" cy="833951"/>
          </a:xfrm>
        </p:spPr>
        <p:txBody>
          <a:bodyPr/>
          <a:lstStyle/>
          <a:p>
            <a:r>
              <a:rPr lang="en-US" sz="4000" b="1" dirty="0" err="1">
                <a:solidFill>
                  <a:srgbClr val="C25115"/>
                </a:solidFill>
              </a:rPr>
              <a:t>Keskustelua</a:t>
            </a:r>
            <a:r>
              <a:rPr lang="en-US" sz="4000" b="1" dirty="0">
                <a:solidFill>
                  <a:srgbClr val="C25115"/>
                </a:solidFill>
              </a:rPr>
              <a:t> </a:t>
            </a:r>
            <a:r>
              <a:rPr lang="en-US" sz="4000" b="1" dirty="0" err="1">
                <a:solidFill>
                  <a:srgbClr val="C25115"/>
                </a:solidFill>
              </a:rPr>
              <a:t>teemoista</a:t>
            </a:r>
            <a:r>
              <a:rPr lang="en-US" b="1" dirty="0">
                <a:solidFill>
                  <a:srgbClr val="C25115"/>
                </a:solidFill>
              </a:rPr>
              <a:t> </a:t>
            </a:r>
            <a:r>
              <a:rPr lang="en-US" sz="2400" b="1" dirty="0">
                <a:solidFill>
                  <a:srgbClr val="C25115"/>
                </a:solidFill>
              </a:rPr>
              <a:t>1/3</a:t>
            </a:r>
            <a:endParaRPr lang="en-US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FD0F-ADBC-E729-13D0-297B9E086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040" y="1198819"/>
            <a:ext cx="11634017" cy="5334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Kosto</a:t>
            </a:r>
            <a:endParaRPr lang="en-US" sz="2300" dirty="0">
              <a:latin typeface="Aptos Display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Mitä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kosto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tarkoittaa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Monte-Criston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kreivissä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 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Onko Edmond Dantès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oikeutettu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kostamaan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hänelle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tehdyt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vääryydet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Onko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kostaminen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oikea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tapa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selvittää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asiat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</a:p>
          <a:p>
            <a:pPr lvl="1"/>
            <a:endParaRPr lang="en-US" sz="2300" dirty="0">
              <a:highlight>
                <a:srgbClr val="FFFFFF"/>
              </a:highlight>
              <a:latin typeface="Aptos Display"/>
              <a:ea typeface="Roboto"/>
              <a:cs typeface="Roboto"/>
            </a:endParaRPr>
          </a:p>
          <a:p>
            <a:pPr marL="0" indent="0">
              <a:buNone/>
            </a:pP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Anteeksianto</a:t>
            </a: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oikeudenmukaisuus</a:t>
            </a:r>
            <a:endParaRPr lang="en-US" sz="2300" dirty="0">
              <a:latin typeface="Aptos Display"/>
            </a:endParaRPr>
          </a:p>
          <a:p>
            <a:pPr lvl="1"/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Mikä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merkitys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anteeksiannolla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on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näytelmässä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 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Voisiko Edmond Dantès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antaa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anteeksi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ilman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,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että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menettää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jotain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tärkeää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Voiko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anteeksianto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olla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vaikeampaa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kuin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koston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hakeminen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Miksi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tai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miksi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ei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</a:p>
          <a:p>
            <a:pPr lvl="1"/>
            <a:endParaRPr lang="en-US" sz="2300" dirty="0">
              <a:highlight>
                <a:srgbClr val="FFFFFF"/>
              </a:highlight>
              <a:latin typeface="Aptos Display"/>
              <a:ea typeface="Roboto"/>
              <a:cs typeface="Roboto"/>
            </a:endParaRPr>
          </a:p>
          <a:p>
            <a:pPr marL="0" indent="0">
              <a:buNone/>
            </a:pP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Rikkaus</a:t>
            </a: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valta</a:t>
            </a:r>
            <a:endParaRPr lang="en-US" sz="2300" dirty="0">
              <a:latin typeface="Aptos Display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Kuinka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rikkaus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muuttaa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ihmisen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elämää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ihmissuhteita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tarinassa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 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Voiko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raha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lopulta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ratkaista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ongelmat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</a:p>
          <a:p>
            <a:pPr lvl="1"/>
            <a:endParaRPr lang="en-US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78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F0BC4-F75C-E4BC-6890-24072060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43600" cy="1345101"/>
          </a:xfrm>
        </p:spPr>
        <p:txBody>
          <a:bodyPr/>
          <a:lstStyle/>
          <a:p>
            <a:r>
              <a:rPr lang="en-US" sz="4000" b="1" dirty="0" err="1">
                <a:solidFill>
                  <a:schemeClr val="accent2">
                    <a:lumMod val="76000"/>
                  </a:schemeClr>
                </a:solidFill>
              </a:rPr>
              <a:t>Keskustelua</a:t>
            </a:r>
            <a:r>
              <a:rPr lang="en-US" sz="4000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2">
                    <a:lumMod val="76000"/>
                  </a:schemeClr>
                </a:solidFill>
              </a:rPr>
              <a:t>teemoista</a:t>
            </a:r>
            <a:r>
              <a:rPr lang="en-US" sz="4000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2">
                    <a:lumMod val="76000"/>
                  </a:schemeClr>
                </a:solidFill>
              </a:rPr>
              <a:t>2/3</a:t>
            </a:r>
            <a:endParaRPr lang="en-US" sz="2400" dirty="0">
              <a:solidFill>
                <a:schemeClr val="accent2">
                  <a:lumMod val="76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07A54-7899-31FF-2398-DA5DB0E59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1" y="1630240"/>
            <a:ext cx="698972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Rakkaus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marL="857250" lvl="1" indent="-342900">
              <a:spcBef>
                <a:spcPts val="0"/>
              </a:spcBef>
            </a:pP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Miten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rakkaus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ohjasi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Dantèsin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tekoja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päätöksiä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marL="857250" lvl="1" indent="-342900">
              <a:spcBef>
                <a:spcPts val="0"/>
              </a:spcBef>
            </a:pP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Voiko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rakkaus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vaikuttaa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ihmisen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arvostelukykyyn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valintoihin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marL="285750" indent="-285750">
              <a:spcBef>
                <a:spcPts val="0"/>
              </a:spcBef>
              <a:buFont typeface="Arial,Sans-Serif" panose="020B0604020202020204" pitchFamily="34" charset="0"/>
            </a:pPr>
            <a:endParaRPr lang="en-US" sz="2300" dirty="0">
              <a:latin typeface="Aptos Display"/>
              <a:ea typeface="Roboto"/>
              <a:cs typeface="Roboto"/>
            </a:endParaRPr>
          </a:p>
          <a:p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Hahmojen</a:t>
            </a: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kehitys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Miten Edmond Dantès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muuttui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näytelmän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aikana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 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Miten Monte-Criston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kreivin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henkilöllisyys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erosi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aiemmasta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Edmondista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>
              <a:spcBef>
                <a:spcPts val="0"/>
              </a:spcBef>
            </a:pP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Miten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ihmiset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muuttuvat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ympäristön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kokemusten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seurauksena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3751AF-7E49-13BD-398F-2C77A8DE84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1839" y="1"/>
            <a:ext cx="4236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7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009B2-D66E-0016-FE97-68D4BA640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93" y="247895"/>
            <a:ext cx="10798907" cy="1218102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chemeClr val="accent2">
                    <a:lumMod val="76000"/>
                  </a:schemeClr>
                </a:solidFill>
              </a:rPr>
              <a:t>Keskustelua</a:t>
            </a:r>
            <a:r>
              <a:rPr lang="en-US" sz="4000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2">
                    <a:lumMod val="76000"/>
                  </a:schemeClr>
                </a:solidFill>
              </a:rPr>
              <a:t>teemoista</a:t>
            </a:r>
            <a:r>
              <a:rPr lang="en-US" sz="4000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2">
                    <a:lumMod val="76000"/>
                  </a:schemeClr>
                </a:solidFill>
              </a:rPr>
              <a:t>3/3</a:t>
            </a:r>
            <a:endParaRPr lang="en-US" sz="2400">
              <a:solidFill>
                <a:schemeClr val="accent2">
                  <a:lumMod val="76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8D677-2D5A-F25D-9D93-D5D727C23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70" y="1464164"/>
            <a:ext cx="11267830" cy="498633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Hyvä</a:t>
            </a: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vs. </a:t>
            </a: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paha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Onko Monte-Criston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kreivin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tarinassa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puhtaasti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hyviä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tai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pahoja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hahmoja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Voiko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ihminen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olla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pelkästään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hyvä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tai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paha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vai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onko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meissä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kaikissa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molemmat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puolet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marL="0" indent="0">
              <a:buNone/>
            </a:pPr>
            <a:endParaRPr lang="en-US" sz="2300" dirty="0">
              <a:highlight>
                <a:srgbClr val="FFFFFF"/>
              </a:highlight>
              <a:latin typeface="Aptos Display"/>
              <a:ea typeface="Roboto"/>
              <a:cs typeface="Roboto"/>
            </a:endParaRPr>
          </a:p>
          <a:p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Moraali</a:t>
            </a:r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ja </a:t>
            </a:r>
            <a:r>
              <a:rPr lang="en-US" sz="2300" b="1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valinnat</a:t>
            </a:r>
            <a:endParaRPr lang="en-US" sz="2300" dirty="0">
              <a:highlight>
                <a:srgbClr val="FFFFFF"/>
              </a:highlight>
              <a:latin typeface="Aptos Display"/>
              <a:ea typeface="Roboto"/>
              <a:cs typeface="Roboto"/>
            </a:endParaRPr>
          </a:p>
          <a:p>
            <a:pPr marL="742950" lvl="1" indent="-285750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Miten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henkilöiden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valinnat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määrittävät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heidän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kohtalonsa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 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Onko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oikein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ottaa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oikeus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omiin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käsiin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endParaRPr lang="en-US" sz="2300" b="1" dirty="0">
              <a:highlight>
                <a:srgbClr val="FFFFFF"/>
              </a:highlight>
              <a:latin typeface="Aptos Display"/>
              <a:ea typeface="Roboto"/>
              <a:cs typeface="Roboto"/>
            </a:endParaRPr>
          </a:p>
          <a:p>
            <a:r>
              <a:rPr lang="en-US" sz="2300" b="1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Toivo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Kuinka Edmond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onnistuu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säilyttämään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toivonsa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epäoikeudenmukaisuuden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keskellä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pPr lvl="1"/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Millaisissa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tilanteissa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ihmiset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tänäkin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päivänä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tarvitsevat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toivoa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 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selviytäkseen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 </a:t>
            </a:r>
            <a:r>
              <a:rPr lang="en-US" sz="2300" dirty="0" err="1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vaikeuksista</a:t>
            </a:r>
            <a:r>
              <a:rPr lang="en-US" sz="2300" dirty="0">
                <a:highlight>
                  <a:srgbClr val="FFFFFF"/>
                </a:highlight>
                <a:latin typeface="Aptos Display"/>
                <a:ea typeface="Roboto"/>
                <a:cs typeface="Roboto"/>
              </a:rPr>
              <a:t>?</a:t>
            </a:r>
            <a:endParaRPr lang="en-US" sz="2300" dirty="0">
              <a:latin typeface="Aptos Display"/>
              <a:ea typeface="Roboto"/>
              <a:cs typeface="Robot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83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9A30A-2768-50C1-6C30-744140F8C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Englanninkielisiä</a:t>
            </a:r>
            <a:r>
              <a:rPr lang="en-US" b="1" dirty="0">
                <a:solidFill>
                  <a:schemeClr val="accent2">
                    <a:lumMod val="76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6000"/>
                  </a:schemeClr>
                </a:solidFill>
              </a:rPr>
              <a:t>teatterisanastotehtäviä</a:t>
            </a:r>
            <a:endParaRPr lang="en-US" b="1" dirty="0">
              <a:solidFill>
                <a:schemeClr val="accent2">
                  <a:lumMod val="76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AB939-E34A-6235-5627-FB58E2F93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 err="1"/>
              <a:t>Quizlet</a:t>
            </a:r>
            <a:br>
              <a:rPr lang="fi-FI" dirty="0"/>
            </a:br>
            <a:r>
              <a:rPr lang="fi-FI" u="sng" dirty="0">
                <a:hlinkClick r:id="rId2"/>
              </a:rPr>
              <a:t>https://quizlet.com/_50va5m?x=1jqt&amp;i=a5uto</a:t>
            </a:r>
            <a:r>
              <a:rPr lang="fi-FI" dirty="0"/>
              <a:t>  </a:t>
            </a:r>
          </a:p>
          <a:p>
            <a:pPr marL="0" indent="0">
              <a:buNone/>
            </a:pPr>
            <a:r>
              <a:rPr lang="fi-FI" dirty="0"/>
              <a:t>Tehtävät </a:t>
            </a:r>
            <a:r>
              <a:rPr lang="fi-FI" dirty="0" err="1"/>
              <a:t>Quizletistä</a:t>
            </a:r>
            <a:r>
              <a:rPr lang="fi-FI" dirty="0"/>
              <a:t> tekijän mukaan: </a:t>
            </a:r>
            <a:r>
              <a:rPr lang="fi-FI" dirty="0" err="1"/>
              <a:t>Sarimar</a:t>
            </a:r>
            <a:r>
              <a:rPr lang="fi-FI" dirty="0"/>
              <a:t> teatteritehtävät 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 err="1"/>
              <a:t>LearningApps</a:t>
            </a:r>
            <a:r>
              <a:rPr lang="fi-FI" b="1" dirty="0"/>
              <a:t> </a:t>
            </a:r>
          </a:p>
          <a:p>
            <a:pPr marL="0" indent="0">
              <a:buNone/>
            </a:pPr>
            <a:r>
              <a:rPr lang="fi-FI" u="sng" dirty="0">
                <a:hlinkClick r:id="rId3"/>
              </a:rPr>
              <a:t>https://learningapps.org/watch?v=p1d83kjvk26</a:t>
            </a:r>
            <a:r>
              <a:rPr lang="fi-FI" dirty="0"/>
              <a:t>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57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FD34C7-CB82-D566-4809-0A8FC04EF0C5}"/>
              </a:ext>
            </a:extLst>
          </p:cNvPr>
          <p:cNvSpPr txBox="1"/>
          <p:nvPr/>
        </p:nvSpPr>
        <p:spPr>
          <a:xfrm>
            <a:off x="916983" y="2550762"/>
            <a:ext cx="4830305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0" i="0" u="none" strike="noStrike" baseline="0" dirty="0">
                <a:solidFill>
                  <a:schemeClr val="bg1"/>
                </a:solidFill>
                <a:latin typeface="Century Schoolbook"/>
              </a:rPr>
              <a:t>Dum spiro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latin typeface="Century Schoolbook"/>
              </a:rPr>
              <a:t>spero</a:t>
            </a:r>
            <a:r>
              <a:rPr lang="en-US" sz="4800" b="0" i="0" u="none" strike="noStrike" baseline="0" dirty="0">
                <a:solidFill>
                  <a:schemeClr val="bg1"/>
                </a:solidFill>
                <a:latin typeface="Century Schoolbook"/>
              </a:rPr>
              <a:t>. </a:t>
            </a:r>
            <a:r>
              <a:rPr sz="4800" b="0" i="0" dirty="0">
                <a:solidFill>
                  <a:schemeClr val="bg1"/>
                </a:solidFill>
                <a:latin typeface="Century Schoolbook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endParaRPr lang="en-US" sz="3600" dirty="0">
              <a:solidFill>
                <a:schemeClr val="bg1"/>
              </a:solidFill>
              <a:latin typeface="Aptos Display"/>
            </a:endParaRPr>
          </a:p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557F61-CE38-C7B1-1ADD-DA9381453860}"/>
              </a:ext>
            </a:extLst>
          </p:cNvPr>
          <p:cNvSpPr txBox="1"/>
          <p:nvPr/>
        </p:nvSpPr>
        <p:spPr>
          <a:xfrm>
            <a:off x="8330339" y="1879170"/>
            <a:ext cx="3500034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Niin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kauan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kuin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hengitän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, </a:t>
            </a:r>
            <a:r>
              <a:rPr lang="en-US" sz="3200" b="0" i="0" u="none" strike="noStrike" baseline="0">
                <a:solidFill>
                  <a:srgbClr val="FFFFFF"/>
                </a:solidFill>
                <a:latin typeface="Century Schoolbook"/>
              </a:rPr>
              <a:t>toivon.</a:t>
            </a:r>
            <a:endParaRPr lang="en-US" sz="3200">
              <a:latin typeface="Century Schoolbook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36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5485-E2C5-FA9C-1BB9-BDF6C861C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492ABE-2B34-4344-2A2C-58ABC4F0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96445"/>
            <a:ext cx="10515600" cy="1325563"/>
          </a:xfrm>
        </p:spPr>
        <p:txBody>
          <a:bodyPr/>
          <a:lstStyle/>
          <a:p>
            <a:r>
              <a:rPr lang="fi-FI" dirty="0"/>
              <a:t>			</a:t>
            </a:r>
            <a:r>
              <a:rPr lang="fi-FI" sz="5400" dirty="0"/>
              <a:t>Kiitos kun kävit!</a:t>
            </a:r>
          </a:p>
        </p:txBody>
      </p:sp>
      <p:pic>
        <p:nvPicPr>
          <p:cNvPr id="4" name="Sisällön paikkamerkki 5">
            <a:extLst>
              <a:ext uri="{FF2B5EF4-FFF2-40B4-BE49-F238E27FC236}">
                <a16:creationId xmlns:a16="http://schemas.microsoft.com/office/drawing/2014/main" id="{2A6AAAF7-C1A7-8A9B-5B7E-936EC5C18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8820" y="2579298"/>
            <a:ext cx="3614359" cy="29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21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1381</Words>
  <Application>Microsoft Office PowerPoint</Application>
  <PresentationFormat>Widescreen</PresentationFormat>
  <Paragraphs>192</Paragraphs>
  <Slides>29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Office-teema</vt:lpstr>
      <vt:lpstr>PowerPoint Presentation</vt:lpstr>
      <vt:lpstr>ETKOT</vt:lpstr>
      <vt:lpstr>Pohditaan aluksi!</vt:lpstr>
      <vt:lpstr>Näytelmän ja tarinan esittely</vt:lpstr>
      <vt:lpstr>Kuka oli Alexandre Dumas?</vt:lpstr>
      <vt:lpstr>PowerPoint Presentation</vt:lpstr>
      <vt:lpstr>PowerPoint Presentation</vt:lpstr>
      <vt:lpstr>PowerPoint Presentation</vt:lpstr>
      <vt:lpstr>Keskustellaan!</vt:lpstr>
      <vt:lpstr>Monte-Criston kreivin ohjaaja Antti Mikkola ja  pääosanäyttelijä Lasse Viitamäki haastattelussa (6:35)</vt:lpstr>
      <vt:lpstr>PowerPoint Presentation</vt:lpstr>
      <vt:lpstr>Monte-Criston kreivi esitetään päänäyttämöllä (2:42)</vt:lpstr>
      <vt:lpstr>Yhdistä kirjailija teokseen</vt:lpstr>
      <vt:lpstr>Yhdistä kirjailija teokseen</vt:lpstr>
      <vt:lpstr>Teatterietiketti eli mitä on syytä muistaa teatteriin tullessa</vt:lpstr>
      <vt:lpstr>TESTAA TIETOSI teatterietiketistä</vt:lpstr>
      <vt:lpstr>PowerPoint Presentation</vt:lpstr>
      <vt:lpstr>   Nauti teatterista!</vt:lpstr>
      <vt:lpstr>JATKOT</vt:lpstr>
      <vt:lpstr>PowerPoint Presentation</vt:lpstr>
      <vt:lpstr>Tarkkailutehtävien purku</vt:lpstr>
      <vt:lpstr>TESTAA TIETOSI Monte Criston kreivistä!</vt:lpstr>
      <vt:lpstr>Mitä teemoja Monte-Criston kreivi käsittelee?</vt:lpstr>
      <vt:lpstr>Keskustelua teemoista 1/3</vt:lpstr>
      <vt:lpstr>Keskustelua teemoista 2/3 </vt:lpstr>
      <vt:lpstr>Keskustelua teemoista 3/3</vt:lpstr>
      <vt:lpstr>Englanninkielisiä teatterisanastotehtäviä</vt:lpstr>
      <vt:lpstr>PowerPoint Presentation</vt:lpstr>
      <vt:lpstr>   Kiitos kun kävit!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Neili Koivuniemi</dc:creator>
  <cp:lastModifiedBy>Neili Koivuniemi</cp:lastModifiedBy>
  <cp:revision>461</cp:revision>
  <dcterms:created xsi:type="dcterms:W3CDTF">2025-08-27T06:42:13Z</dcterms:created>
  <dcterms:modified xsi:type="dcterms:W3CDTF">2026-10-15T05:56:21Z</dcterms:modified>
</cp:coreProperties>
</file>